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4" r:id="rId5"/>
  </p:sldMasterIdLst>
  <p:notesMasterIdLst>
    <p:notesMasterId r:id="rId33"/>
  </p:notesMasterIdLst>
  <p:sldIdLst>
    <p:sldId id="592" r:id="rId6"/>
    <p:sldId id="607" r:id="rId7"/>
    <p:sldId id="608" r:id="rId8"/>
    <p:sldId id="597" r:id="rId9"/>
    <p:sldId id="621" r:id="rId10"/>
    <p:sldId id="258" r:id="rId11"/>
    <p:sldId id="585" r:id="rId12"/>
    <p:sldId id="586" r:id="rId13"/>
    <p:sldId id="622" r:id="rId14"/>
    <p:sldId id="662" r:id="rId15"/>
    <p:sldId id="598" r:id="rId16"/>
    <p:sldId id="256" r:id="rId17"/>
    <p:sldId id="257" r:id="rId18"/>
    <p:sldId id="599" r:id="rId19"/>
    <p:sldId id="377" r:id="rId20"/>
    <p:sldId id="628" r:id="rId21"/>
    <p:sldId id="273" r:id="rId22"/>
    <p:sldId id="270" r:id="rId23"/>
    <p:sldId id="381" r:id="rId24"/>
    <p:sldId id="266" r:id="rId25"/>
    <p:sldId id="267" r:id="rId26"/>
    <p:sldId id="661" r:id="rId27"/>
    <p:sldId id="659" r:id="rId28"/>
    <p:sldId id="660" r:id="rId29"/>
    <p:sldId id="611" r:id="rId30"/>
    <p:sldId id="588" r:id="rId31"/>
    <p:sldId id="582"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F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B5B5B"/>
    <a:srgbClr val="B75C11"/>
    <a:srgbClr val="9ADCF9"/>
    <a:srgbClr val="03569A"/>
    <a:srgbClr val="D4EFFC"/>
    <a:srgbClr val="C6EA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74148" autoAdjust="0"/>
  </p:normalViewPr>
  <p:slideViewPr>
    <p:cSldViewPr snapToGrid="0" snapToObjects="1">
      <p:cViewPr varScale="1">
        <p:scale>
          <a:sx n="71" d="100"/>
          <a:sy n="71" d="100"/>
        </p:scale>
        <p:origin x="103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Ruedi" userId="62af1c67-d070-4998-9643-8a69cf94419c" providerId="ADAL" clId="{4296C045-A075-44BB-93B4-BDD474C8BEED}"/>
    <pc:docChg chg="delSld">
      <pc:chgData name="Beth Ruedi" userId="62af1c67-d070-4998-9643-8a69cf94419c" providerId="ADAL" clId="{4296C045-A075-44BB-93B4-BDD474C8BEED}" dt="2022-08-17T20:16:02.335" v="1" actId="2696"/>
      <pc:docMkLst>
        <pc:docMk/>
      </pc:docMkLst>
      <pc:sldChg chg="del">
        <pc:chgData name="Beth Ruedi" userId="62af1c67-d070-4998-9643-8a69cf94419c" providerId="ADAL" clId="{4296C045-A075-44BB-93B4-BDD474C8BEED}" dt="2022-08-17T20:15:00.320" v="0" actId="2696"/>
        <pc:sldMkLst>
          <pc:docMk/>
          <pc:sldMk cId="1932345762" sldId="260"/>
        </pc:sldMkLst>
      </pc:sldChg>
      <pc:sldChg chg="del">
        <pc:chgData name="Beth Ruedi" userId="62af1c67-d070-4998-9643-8a69cf94419c" providerId="ADAL" clId="{4296C045-A075-44BB-93B4-BDD474C8BEED}" dt="2022-08-17T20:16:02.335" v="1" actId="2696"/>
        <pc:sldMkLst>
          <pc:docMk/>
          <pc:sldMk cId="4096415581" sldId="380"/>
        </pc:sldMkLst>
      </pc:sldChg>
      <pc:sldChg chg="del">
        <pc:chgData name="Beth Ruedi" userId="62af1c67-d070-4998-9643-8a69cf94419c" providerId="ADAL" clId="{4296C045-A075-44BB-93B4-BDD474C8BEED}" dt="2022-08-17T20:16:02.335" v="1" actId="2696"/>
        <pc:sldMkLst>
          <pc:docMk/>
          <pc:sldMk cId="2526892858" sldId="583"/>
        </pc:sldMkLst>
      </pc:sldChg>
      <pc:sldChg chg="del">
        <pc:chgData name="Beth Ruedi" userId="62af1c67-d070-4998-9643-8a69cf94419c" providerId="ADAL" clId="{4296C045-A075-44BB-93B4-BDD474C8BEED}" dt="2022-08-17T20:16:02.335" v="1" actId="2696"/>
        <pc:sldMkLst>
          <pc:docMk/>
          <pc:sldMk cId="2356653678" sldId="587"/>
        </pc:sldMkLst>
      </pc:sldChg>
      <pc:sldChg chg="del">
        <pc:chgData name="Beth Ruedi" userId="62af1c67-d070-4998-9643-8a69cf94419c" providerId="ADAL" clId="{4296C045-A075-44BB-93B4-BDD474C8BEED}" dt="2022-08-17T20:16:02.335" v="1" actId="2696"/>
        <pc:sldMkLst>
          <pc:docMk/>
          <pc:sldMk cId="683686754" sldId="613"/>
        </pc:sldMkLst>
      </pc:sldChg>
      <pc:sldChg chg="del">
        <pc:chgData name="Beth Ruedi" userId="62af1c67-d070-4998-9643-8a69cf94419c" providerId="ADAL" clId="{4296C045-A075-44BB-93B4-BDD474C8BEED}" dt="2022-08-17T20:16:02.335" v="1" actId="2696"/>
        <pc:sldMkLst>
          <pc:docMk/>
          <pc:sldMk cId="492838585" sldId="614"/>
        </pc:sldMkLst>
      </pc:sldChg>
      <pc:sldChg chg="del">
        <pc:chgData name="Beth Ruedi" userId="62af1c67-d070-4998-9643-8a69cf94419c" providerId="ADAL" clId="{4296C045-A075-44BB-93B4-BDD474C8BEED}" dt="2022-08-17T20:16:02.335" v="1" actId="2696"/>
        <pc:sldMkLst>
          <pc:docMk/>
          <pc:sldMk cId="1287294073" sldId="615"/>
        </pc:sldMkLst>
      </pc:sldChg>
      <pc:sldChg chg="del">
        <pc:chgData name="Beth Ruedi" userId="62af1c67-d070-4998-9643-8a69cf94419c" providerId="ADAL" clId="{4296C045-A075-44BB-93B4-BDD474C8BEED}" dt="2022-08-17T20:16:02.335" v="1" actId="2696"/>
        <pc:sldMkLst>
          <pc:docMk/>
          <pc:sldMk cId="2338350304" sldId="616"/>
        </pc:sldMkLst>
      </pc:sldChg>
      <pc:sldChg chg="del">
        <pc:chgData name="Beth Ruedi" userId="62af1c67-d070-4998-9643-8a69cf94419c" providerId="ADAL" clId="{4296C045-A075-44BB-93B4-BDD474C8BEED}" dt="2022-08-17T20:16:02.335" v="1" actId="2696"/>
        <pc:sldMkLst>
          <pc:docMk/>
          <pc:sldMk cId="419018157" sldId="623"/>
        </pc:sldMkLst>
      </pc:sldChg>
      <pc:sldChg chg="del">
        <pc:chgData name="Beth Ruedi" userId="62af1c67-d070-4998-9643-8a69cf94419c" providerId="ADAL" clId="{4296C045-A075-44BB-93B4-BDD474C8BEED}" dt="2022-08-17T20:16:02.335" v="1" actId="2696"/>
        <pc:sldMkLst>
          <pc:docMk/>
          <pc:sldMk cId="2062897252" sldId="658"/>
        </pc:sldMkLst>
      </pc:sldChg>
    </pc:docChg>
  </pc:docChgLst>
  <pc:docChgLst>
    <pc:chgData name="Erin J. Conn" userId="17195a33-74b2-476f-9616-008c2a79dbfa" providerId="ADAL" clId="{53EB2343-3742-4F1C-B314-EC2D979ADFA4}"/>
    <pc:docChg chg="undo custSel modSld">
      <pc:chgData name="Erin J. Conn" userId="17195a33-74b2-476f-9616-008c2a79dbfa" providerId="ADAL" clId="{53EB2343-3742-4F1C-B314-EC2D979ADFA4}" dt="2022-08-01T18:18:33.016" v="52" actId="1076"/>
      <pc:docMkLst>
        <pc:docMk/>
      </pc:docMkLst>
      <pc:sldChg chg="addSp modSp mod">
        <pc:chgData name="Erin J. Conn" userId="17195a33-74b2-476f-9616-008c2a79dbfa" providerId="ADAL" clId="{53EB2343-3742-4F1C-B314-EC2D979ADFA4}" dt="2022-08-01T18:18:33.016" v="52" actId="1076"/>
        <pc:sldMkLst>
          <pc:docMk/>
          <pc:sldMk cId="1162810408" sldId="622"/>
        </pc:sldMkLst>
        <pc:grpChg chg="add mod">
          <ac:chgData name="Erin J. Conn" userId="17195a33-74b2-476f-9616-008c2a79dbfa" providerId="ADAL" clId="{53EB2343-3742-4F1C-B314-EC2D979ADFA4}" dt="2022-08-01T18:18:33.016" v="52" actId="1076"/>
          <ac:grpSpMkLst>
            <pc:docMk/>
            <pc:sldMk cId="1162810408" sldId="622"/>
            <ac:grpSpMk id="5" creationId="{F51DC79C-AD21-F567-3190-C12D7DD2A8C2}"/>
          </ac:grpSpMkLst>
        </pc:grpChg>
        <pc:picChg chg="mod">
          <ac:chgData name="Erin J. Conn" userId="17195a33-74b2-476f-9616-008c2a79dbfa" providerId="ADAL" clId="{53EB2343-3742-4F1C-B314-EC2D979ADFA4}" dt="2022-08-01T18:18:33.016" v="52" actId="1076"/>
          <ac:picMkLst>
            <pc:docMk/>
            <pc:sldMk cId="1162810408" sldId="622"/>
            <ac:picMk id="2" creationId="{095350A4-E3C3-4E20-B0A8-35875564F1C4}"/>
          </ac:picMkLst>
        </pc:picChg>
        <pc:picChg chg="mod">
          <ac:chgData name="Erin J. Conn" userId="17195a33-74b2-476f-9616-008c2a79dbfa" providerId="ADAL" clId="{53EB2343-3742-4F1C-B314-EC2D979ADFA4}" dt="2022-08-01T18:18:33.016" v="52" actId="1076"/>
          <ac:picMkLst>
            <pc:docMk/>
            <pc:sldMk cId="1162810408" sldId="622"/>
            <ac:picMk id="3" creationId="{C52A5F88-D7C4-4CC1-AB71-28724BF3CBEA}"/>
          </ac:picMkLst>
        </pc:picChg>
        <pc:picChg chg="mod">
          <ac:chgData name="Erin J. Conn" userId="17195a33-74b2-476f-9616-008c2a79dbfa" providerId="ADAL" clId="{53EB2343-3742-4F1C-B314-EC2D979ADFA4}" dt="2022-08-01T18:18:33.016" v="52" actId="1076"/>
          <ac:picMkLst>
            <pc:docMk/>
            <pc:sldMk cId="1162810408" sldId="622"/>
            <ac:picMk id="4" creationId="{8D1AC137-0F24-4131-8D67-2C466F73E8F0}"/>
          </ac:picMkLst>
        </pc:picChg>
        <pc:picChg chg="mod">
          <ac:chgData name="Erin J. Conn" userId="17195a33-74b2-476f-9616-008c2a79dbfa" providerId="ADAL" clId="{53EB2343-3742-4F1C-B314-EC2D979ADFA4}" dt="2022-08-01T18:18:33.016" v="52" actId="1076"/>
          <ac:picMkLst>
            <pc:docMk/>
            <pc:sldMk cId="1162810408" sldId="622"/>
            <ac:picMk id="11" creationId="{3C211BCD-BDD6-4A3B-AF6A-7780928CD19E}"/>
          </ac:picMkLst>
        </pc:picChg>
        <pc:picChg chg="add mod">
          <ac:chgData name="Erin J. Conn" userId="17195a33-74b2-476f-9616-008c2a79dbfa" providerId="ADAL" clId="{53EB2343-3742-4F1C-B314-EC2D979ADFA4}" dt="2022-08-01T18:18:33.016" v="52" actId="1076"/>
          <ac:picMkLst>
            <pc:docMk/>
            <pc:sldMk cId="1162810408" sldId="622"/>
            <ac:picMk id="1026" creationId="{35B06EC8-BA8E-6B60-37EC-3B305D79CEF1}"/>
          </ac:picMkLst>
        </pc:picChg>
      </pc:sldChg>
    </pc:docChg>
  </pc:docChgLst>
  <pc:docChgLst>
    <pc:chgData name="Beth Ruedi" userId="62af1c67-d070-4998-9643-8a69cf94419c" providerId="ADAL" clId="{9A25BB4B-8B19-4936-9743-8A9B895788FA}"/>
    <pc:docChg chg="custSel addSld delSld modSld">
      <pc:chgData name="Beth Ruedi" userId="62af1c67-d070-4998-9643-8a69cf94419c" providerId="ADAL" clId="{9A25BB4B-8B19-4936-9743-8A9B895788FA}" dt="2022-06-14T21:31:19.403" v="469"/>
      <pc:docMkLst>
        <pc:docMk/>
      </pc:docMkLst>
      <pc:sldChg chg="add modTransition modNotesTx">
        <pc:chgData name="Beth Ruedi" userId="62af1c67-d070-4998-9643-8a69cf94419c" providerId="ADAL" clId="{9A25BB4B-8B19-4936-9743-8A9B895788FA}" dt="2022-06-14T21:31:06.238" v="467"/>
        <pc:sldMkLst>
          <pc:docMk/>
          <pc:sldMk cId="0" sldId="258"/>
        </pc:sldMkLst>
      </pc:sldChg>
      <pc:sldChg chg="add del modTransition">
        <pc:chgData name="Beth Ruedi" userId="62af1c67-d070-4998-9643-8a69cf94419c" providerId="ADAL" clId="{9A25BB4B-8B19-4936-9743-8A9B895788FA}" dt="2022-06-14T21:31:19.403" v="469"/>
        <pc:sldMkLst>
          <pc:docMk/>
          <pc:sldMk cId="3838765503" sldId="270"/>
        </pc:sldMkLst>
      </pc:sldChg>
      <pc:sldChg chg="addSp delSp modSp mod">
        <pc:chgData name="Beth Ruedi" userId="62af1c67-d070-4998-9643-8a69cf94419c" providerId="ADAL" clId="{9A25BB4B-8B19-4936-9743-8A9B895788FA}" dt="2022-06-14T21:23:13.761" v="154" actId="732"/>
        <pc:sldMkLst>
          <pc:docMk/>
          <pc:sldMk cId="1615019261" sldId="659"/>
        </pc:sldMkLst>
        <pc:spChg chg="del">
          <ac:chgData name="Beth Ruedi" userId="62af1c67-d070-4998-9643-8a69cf94419c" providerId="ADAL" clId="{9A25BB4B-8B19-4936-9743-8A9B895788FA}" dt="2022-06-14T21:22:20.110" v="144" actId="478"/>
          <ac:spMkLst>
            <pc:docMk/>
            <pc:sldMk cId="1615019261" sldId="659"/>
            <ac:spMk id="8" creationId="{50A2A3F8-0E8D-4D0C-924F-525FD240247B}"/>
          </ac:spMkLst>
        </pc:spChg>
        <pc:spChg chg="del">
          <ac:chgData name="Beth Ruedi" userId="62af1c67-d070-4998-9643-8a69cf94419c" providerId="ADAL" clId="{9A25BB4B-8B19-4936-9743-8A9B895788FA}" dt="2022-06-14T21:22:40.993" v="149" actId="478"/>
          <ac:spMkLst>
            <pc:docMk/>
            <pc:sldMk cId="1615019261" sldId="659"/>
            <ac:spMk id="9" creationId="{2FF68414-7332-41BE-9E7A-7204F7B5DA90}"/>
          </ac:spMkLst>
        </pc:spChg>
        <pc:graphicFrameChg chg="del">
          <ac:chgData name="Beth Ruedi" userId="62af1c67-d070-4998-9643-8a69cf94419c" providerId="ADAL" clId="{9A25BB4B-8B19-4936-9743-8A9B895788FA}" dt="2022-06-14T21:22:14.899" v="143" actId="478"/>
          <ac:graphicFrameMkLst>
            <pc:docMk/>
            <pc:sldMk cId="1615019261" sldId="659"/>
            <ac:graphicFrameMk id="3" creationId="{39DF3175-A1F8-4B9D-AF93-8236E14703EC}"/>
          </ac:graphicFrameMkLst>
        </pc:graphicFrameChg>
        <pc:graphicFrameChg chg="del">
          <ac:chgData name="Beth Ruedi" userId="62af1c67-d070-4998-9643-8a69cf94419c" providerId="ADAL" clId="{9A25BB4B-8B19-4936-9743-8A9B895788FA}" dt="2022-06-14T21:22:38.973" v="148" actId="478"/>
          <ac:graphicFrameMkLst>
            <pc:docMk/>
            <pc:sldMk cId="1615019261" sldId="659"/>
            <ac:graphicFrameMk id="4" creationId="{E85560A3-E8C5-4374-A27C-348560584F05}"/>
          </ac:graphicFrameMkLst>
        </pc:graphicFrameChg>
        <pc:picChg chg="add mod modCrop">
          <ac:chgData name="Beth Ruedi" userId="62af1c67-d070-4998-9643-8a69cf94419c" providerId="ADAL" clId="{9A25BB4B-8B19-4936-9743-8A9B895788FA}" dt="2022-06-14T21:22:29.122" v="147" actId="1076"/>
          <ac:picMkLst>
            <pc:docMk/>
            <pc:sldMk cId="1615019261" sldId="659"/>
            <ac:picMk id="6" creationId="{9CB87A4E-973A-C0B7-747A-736DC313F674}"/>
          </ac:picMkLst>
        </pc:picChg>
        <pc:picChg chg="add mod modCrop">
          <ac:chgData name="Beth Ruedi" userId="62af1c67-d070-4998-9643-8a69cf94419c" providerId="ADAL" clId="{9A25BB4B-8B19-4936-9743-8A9B895788FA}" dt="2022-06-14T21:23:13.761" v="154" actId="732"/>
          <ac:picMkLst>
            <pc:docMk/>
            <pc:sldMk cId="1615019261" sldId="659"/>
            <ac:picMk id="10" creationId="{726B2B24-2DB6-E79D-CCE3-56E668582690}"/>
          </ac:picMkLst>
        </pc:picChg>
      </pc:sldChg>
      <pc:sldChg chg="addSp delSp modSp mod">
        <pc:chgData name="Beth Ruedi" userId="62af1c67-d070-4998-9643-8a69cf94419c" providerId="ADAL" clId="{9A25BB4B-8B19-4936-9743-8A9B895788FA}" dt="2022-06-14T21:25:56.903" v="292" actId="1076"/>
        <pc:sldMkLst>
          <pc:docMk/>
          <pc:sldMk cId="1795401572" sldId="660"/>
        </pc:sldMkLst>
        <pc:spChg chg="add mod">
          <ac:chgData name="Beth Ruedi" userId="62af1c67-d070-4998-9643-8a69cf94419c" providerId="ADAL" clId="{9A25BB4B-8B19-4936-9743-8A9B895788FA}" dt="2022-06-14T21:25:52.702" v="291" actId="1076"/>
          <ac:spMkLst>
            <pc:docMk/>
            <pc:sldMk cId="1795401572" sldId="660"/>
            <ac:spMk id="2" creationId="{CDE0550C-74BC-9225-A190-6F2765C70DCB}"/>
          </ac:spMkLst>
        </pc:spChg>
        <pc:spChg chg="del">
          <ac:chgData name="Beth Ruedi" userId="62af1c67-d070-4998-9643-8a69cf94419c" providerId="ADAL" clId="{9A25BB4B-8B19-4936-9743-8A9B895788FA}" dt="2022-06-14T21:23:38.808" v="156" actId="478"/>
          <ac:spMkLst>
            <pc:docMk/>
            <pc:sldMk cId="1795401572" sldId="660"/>
            <ac:spMk id="20" creationId="{F5EB1329-8CEA-47F1-B7A4-D5D553E58EFC}"/>
          </ac:spMkLst>
        </pc:spChg>
        <pc:spChg chg="mod">
          <ac:chgData name="Beth Ruedi" userId="62af1c67-d070-4998-9643-8a69cf94419c" providerId="ADAL" clId="{9A25BB4B-8B19-4936-9743-8A9B895788FA}" dt="2022-06-14T21:25:52.702" v="291" actId="1076"/>
          <ac:spMkLst>
            <pc:docMk/>
            <pc:sldMk cId="1795401572" sldId="660"/>
            <ac:spMk id="22" creationId="{052CF0BC-AEA5-4CC2-8690-8AA569F0F1B3}"/>
          </ac:spMkLst>
        </pc:spChg>
        <pc:graphicFrameChg chg="del">
          <ac:chgData name="Beth Ruedi" userId="62af1c67-d070-4998-9643-8a69cf94419c" providerId="ADAL" clId="{9A25BB4B-8B19-4936-9743-8A9B895788FA}" dt="2022-06-14T21:23:35.947" v="155" actId="478"/>
          <ac:graphicFrameMkLst>
            <pc:docMk/>
            <pc:sldMk cId="1795401572" sldId="660"/>
            <ac:graphicFrameMk id="18" creationId="{13E9D484-CB9C-44A8-8DD9-2D8BF1FCB507}"/>
          </ac:graphicFrameMkLst>
        </pc:graphicFrameChg>
        <pc:graphicFrameChg chg="del mod">
          <ac:chgData name="Beth Ruedi" userId="62af1c67-d070-4998-9643-8a69cf94419c" providerId="ADAL" clId="{9A25BB4B-8B19-4936-9743-8A9B895788FA}" dt="2022-06-14T21:25:34.394" v="286" actId="478"/>
          <ac:graphicFrameMkLst>
            <pc:docMk/>
            <pc:sldMk cId="1795401572" sldId="660"/>
            <ac:graphicFrameMk id="21" creationId="{E63A4A55-FDFA-4156-900E-B435DA687991}"/>
          </ac:graphicFrameMkLst>
        </pc:graphicFrameChg>
        <pc:picChg chg="add mod modCrop">
          <ac:chgData name="Beth Ruedi" userId="62af1c67-d070-4998-9643-8a69cf94419c" providerId="ADAL" clId="{9A25BB4B-8B19-4936-9743-8A9B895788FA}" dt="2022-06-14T21:25:56.903" v="292" actId="1076"/>
          <ac:picMkLst>
            <pc:docMk/>
            <pc:sldMk cId="1795401572" sldId="660"/>
            <ac:picMk id="8" creationId="{DC97CD6B-B0D8-C3FE-D597-F9E93D3387F2}"/>
          </ac:picMkLst>
        </pc:picChg>
        <pc:picChg chg="del mod">
          <ac:chgData name="Beth Ruedi" userId="62af1c67-d070-4998-9643-8a69cf94419c" providerId="ADAL" clId="{9A25BB4B-8B19-4936-9743-8A9B895788FA}" dt="2022-06-14T21:24:59.834" v="169" actId="478"/>
          <ac:picMkLst>
            <pc:docMk/>
            <pc:sldMk cId="1795401572" sldId="660"/>
            <ac:picMk id="23" creationId="{796830C6-2F44-40E9-945B-F3D4BA1B4881}"/>
          </ac:picMkLst>
        </pc:picChg>
      </pc:sldChg>
      <pc:sldChg chg="addSp delSp modSp mod">
        <pc:chgData name="Beth Ruedi" userId="62af1c67-d070-4998-9643-8a69cf94419c" providerId="ADAL" clId="{9A25BB4B-8B19-4936-9743-8A9B895788FA}" dt="2022-06-14T21:21:10.941" v="136" actId="1076"/>
        <pc:sldMkLst>
          <pc:docMk/>
          <pc:sldMk cId="2835360391" sldId="661"/>
        </pc:sldMkLst>
        <pc:graphicFrameChg chg="del">
          <ac:chgData name="Beth Ruedi" userId="62af1c67-d070-4998-9643-8a69cf94419c" providerId="ADAL" clId="{9A25BB4B-8B19-4936-9743-8A9B895788FA}" dt="2022-06-14T21:20:50.645" v="131" actId="478"/>
          <ac:graphicFrameMkLst>
            <pc:docMk/>
            <pc:sldMk cId="2835360391" sldId="661"/>
            <ac:graphicFrameMk id="7" creationId="{FD4DDC80-6669-4E18-BB3D-4156364AF46C}"/>
          </ac:graphicFrameMkLst>
        </pc:graphicFrameChg>
        <pc:picChg chg="add mod">
          <ac:chgData name="Beth Ruedi" userId="62af1c67-d070-4998-9643-8a69cf94419c" providerId="ADAL" clId="{9A25BB4B-8B19-4936-9743-8A9B895788FA}" dt="2022-06-14T21:21:10.941" v="136" actId="1076"/>
          <ac:picMkLst>
            <pc:docMk/>
            <pc:sldMk cId="2835360391" sldId="661"/>
            <ac:picMk id="3" creationId="{8CEFE5D2-F0C8-B029-B6FD-8928C7743124}"/>
          </ac:picMkLst>
        </pc:picChg>
        <pc:picChg chg="mod">
          <ac:chgData name="Beth Ruedi" userId="62af1c67-d070-4998-9643-8a69cf94419c" providerId="ADAL" clId="{9A25BB4B-8B19-4936-9743-8A9B895788FA}" dt="2022-06-14T21:21:03.817" v="134" actId="1076"/>
          <ac:picMkLst>
            <pc:docMk/>
            <pc:sldMk cId="2835360391" sldId="661"/>
            <ac:picMk id="5" creationId="{41B21038-F068-4848-8DA8-AD3448D7392A}"/>
          </ac:picMkLst>
        </pc:picChg>
        <pc:picChg chg="mod">
          <ac:chgData name="Beth Ruedi" userId="62af1c67-d070-4998-9643-8a69cf94419c" providerId="ADAL" clId="{9A25BB4B-8B19-4936-9743-8A9B895788FA}" dt="2022-06-14T21:21:07.146" v="135" actId="1076"/>
          <ac:picMkLst>
            <pc:docMk/>
            <pc:sldMk cId="2835360391" sldId="661"/>
            <ac:picMk id="6" creationId="{2BE43731-622D-4F60-A83A-1A8C9ECF2020}"/>
          </ac:picMkLst>
        </pc:picChg>
      </pc:sldChg>
      <pc:sldChg chg="add modNotesTx">
        <pc:chgData name="Beth Ruedi" userId="62af1c67-d070-4998-9643-8a69cf94419c" providerId="ADAL" clId="{9A25BB4B-8B19-4936-9743-8A9B895788FA}" dt="2022-06-14T21:30:53.072" v="465" actId="20577"/>
        <pc:sldMkLst>
          <pc:docMk/>
          <pc:sldMk cId="2761338263" sldId="662"/>
        </pc:sldMkLst>
      </pc:sldChg>
    </pc:docChg>
  </pc:docChgLst>
  <pc:docChgLst>
    <pc:chgData name="Beth Ruedi" userId="62af1c67-d070-4998-9643-8a69cf94419c" providerId="ADAL" clId="{A7ADC6AD-EAA5-4F0F-B3F7-21E92C386D4F}"/>
    <pc:docChg chg="custSel addSld modSld sldOrd">
      <pc:chgData name="Beth Ruedi" userId="62af1c67-d070-4998-9643-8a69cf94419c" providerId="ADAL" clId="{A7ADC6AD-EAA5-4F0F-B3F7-21E92C386D4F}" dt="2022-04-14T17:00:46.438" v="86" actId="20577"/>
      <pc:docMkLst>
        <pc:docMk/>
      </pc:docMkLst>
      <pc:sldChg chg="addSp delSp modSp mod">
        <pc:chgData name="Beth Ruedi" userId="62af1c67-d070-4998-9643-8a69cf94419c" providerId="ADAL" clId="{A7ADC6AD-EAA5-4F0F-B3F7-21E92C386D4F}" dt="2022-04-14T16:48:59.749" v="5" actId="1076"/>
        <pc:sldMkLst>
          <pc:docMk/>
          <pc:sldMk cId="568577859" sldId="266"/>
        </pc:sldMkLst>
        <pc:grpChg chg="del">
          <ac:chgData name="Beth Ruedi" userId="62af1c67-d070-4998-9643-8a69cf94419c" providerId="ADAL" clId="{A7ADC6AD-EAA5-4F0F-B3F7-21E92C386D4F}" dt="2022-04-14T16:48:22.119" v="0" actId="478"/>
          <ac:grpSpMkLst>
            <pc:docMk/>
            <pc:sldMk cId="568577859" sldId="266"/>
            <ac:grpSpMk id="2" creationId="{CCE64BBC-58A9-4A37-B7D9-A27BD7E7DC47}"/>
          </ac:grpSpMkLst>
        </pc:grpChg>
        <pc:picChg chg="add mod">
          <ac:chgData name="Beth Ruedi" userId="62af1c67-d070-4998-9643-8a69cf94419c" providerId="ADAL" clId="{A7ADC6AD-EAA5-4F0F-B3F7-21E92C386D4F}" dt="2022-04-14T16:48:59.749" v="5" actId="1076"/>
          <ac:picMkLst>
            <pc:docMk/>
            <pc:sldMk cId="568577859" sldId="266"/>
            <ac:picMk id="5" creationId="{41B21038-F068-4848-8DA8-AD3448D7392A}"/>
          </ac:picMkLst>
        </pc:picChg>
      </pc:sldChg>
      <pc:sldChg chg="ord">
        <pc:chgData name="Beth Ruedi" userId="62af1c67-d070-4998-9643-8a69cf94419c" providerId="ADAL" clId="{A7ADC6AD-EAA5-4F0F-B3F7-21E92C386D4F}" dt="2022-04-14T17:00:33.279" v="60"/>
        <pc:sldMkLst>
          <pc:docMk/>
          <pc:sldMk cId="632525250" sldId="267"/>
        </pc:sldMkLst>
      </pc:sldChg>
      <pc:sldChg chg="modSp mod">
        <pc:chgData name="Beth Ruedi" userId="62af1c67-d070-4998-9643-8a69cf94419c" providerId="ADAL" clId="{A7ADC6AD-EAA5-4F0F-B3F7-21E92C386D4F}" dt="2022-04-14T17:00:46.438" v="86" actId="20577"/>
        <pc:sldMkLst>
          <pc:docMk/>
          <pc:sldMk cId="1069387689" sldId="611"/>
        </pc:sldMkLst>
        <pc:spChg chg="mod">
          <ac:chgData name="Beth Ruedi" userId="62af1c67-d070-4998-9643-8a69cf94419c" providerId="ADAL" clId="{A7ADC6AD-EAA5-4F0F-B3F7-21E92C386D4F}" dt="2022-04-14T17:00:46.438" v="86" actId="20577"/>
          <ac:spMkLst>
            <pc:docMk/>
            <pc:sldMk cId="1069387689" sldId="611"/>
            <ac:spMk id="2" creationId="{03D77A4D-1BDB-4267-BCB5-FDD6F33454A5}"/>
          </ac:spMkLst>
        </pc:spChg>
      </pc:sldChg>
      <pc:sldChg chg="add">
        <pc:chgData name="Beth Ruedi" userId="62af1c67-d070-4998-9643-8a69cf94419c" providerId="ADAL" clId="{A7ADC6AD-EAA5-4F0F-B3F7-21E92C386D4F}" dt="2022-04-14T16:55:13.216" v="6"/>
        <pc:sldMkLst>
          <pc:docMk/>
          <pc:sldMk cId="1615019261" sldId="659"/>
        </pc:sldMkLst>
      </pc:sldChg>
      <pc:sldChg chg="add">
        <pc:chgData name="Beth Ruedi" userId="62af1c67-d070-4998-9643-8a69cf94419c" providerId="ADAL" clId="{A7ADC6AD-EAA5-4F0F-B3F7-21E92C386D4F}" dt="2022-04-14T16:55:13.216" v="6"/>
        <pc:sldMkLst>
          <pc:docMk/>
          <pc:sldMk cId="1795401572" sldId="660"/>
        </pc:sldMkLst>
      </pc:sldChg>
      <pc:sldChg chg="addSp modSp add mod">
        <pc:chgData name="Beth Ruedi" userId="62af1c67-d070-4998-9643-8a69cf94419c" providerId="ADAL" clId="{A7ADC6AD-EAA5-4F0F-B3F7-21E92C386D4F}" dt="2022-04-14T16:57:58.057" v="58" actId="1076"/>
        <pc:sldMkLst>
          <pc:docMk/>
          <pc:sldMk cId="2835360391" sldId="661"/>
        </pc:sldMkLst>
        <pc:spChg chg="mod">
          <ac:chgData name="Beth Ruedi" userId="62af1c67-d070-4998-9643-8a69cf94419c" providerId="ADAL" clId="{A7ADC6AD-EAA5-4F0F-B3F7-21E92C386D4F}" dt="2022-04-14T16:57:58.057" v="58" actId="1076"/>
          <ac:spMkLst>
            <pc:docMk/>
            <pc:sldMk cId="2835360391" sldId="661"/>
            <ac:spMk id="16" creationId="{38F791D8-D24D-4F6B-BAC5-609097827619}"/>
          </ac:spMkLst>
        </pc:spChg>
        <pc:graphicFrameChg chg="add mod">
          <ac:chgData name="Beth Ruedi" userId="62af1c67-d070-4998-9643-8a69cf94419c" providerId="ADAL" clId="{A7ADC6AD-EAA5-4F0F-B3F7-21E92C386D4F}" dt="2022-04-14T16:57:39.534" v="57" actId="1036"/>
          <ac:graphicFrameMkLst>
            <pc:docMk/>
            <pc:sldMk cId="2835360391" sldId="661"/>
            <ac:graphicFrameMk id="7" creationId="{FD4DDC80-6669-4E18-BB3D-4156364AF46C}"/>
          </ac:graphicFrameMkLst>
        </pc:graphicFrameChg>
        <pc:picChg chg="mod modCrop">
          <ac:chgData name="Beth Ruedi" userId="62af1c67-d070-4998-9643-8a69cf94419c" providerId="ADAL" clId="{A7ADC6AD-EAA5-4F0F-B3F7-21E92C386D4F}" dt="2022-04-14T16:56:32.383" v="39" actId="1076"/>
          <ac:picMkLst>
            <pc:docMk/>
            <pc:sldMk cId="2835360391" sldId="661"/>
            <ac:picMk id="5" creationId="{41B21038-F068-4848-8DA8-AD3448D7392A}"/>
          </ac:picMkLst>
        </pc:picChg>
        <pc:picChg chg="add mod modCrop">
          <ac:chgData name="Beth Ruedi" userId="62af1c67-d070-4998-9643-8a69cf94419c" providerId="ADAL" clId="{A7ADC6AD-EAA5-4F0F-B3F7-21E92C386D4F}" dt="2022-04-14T16:57:26.451" v="49" actId="688"/>
          <ac:picMkLst>
            <pc:docMk/>
            <pc:sldMk cId="2835360391" sldId="661"/>
            <ac:picMk id="6" creationId="{2BE43731-622D-4F60-A83A-1A8C9ECF20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8B5EDF-9BC8-457F-A950-65DD5FB948AC}" type="datetimeFigureOut">
              <a:rPr lang="en-US" smtClean="0"/>
              <a:t>8/17/2022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51458E-2A2B-4C03-9CF4-3468FC3A2DC4}" type="slidenum">
              <a:rPr lang="en-US" smtClean="0"/>
              <a:t>‹#›</a:t>
            </a:fld>
            <a:endParaRPr lang="en-US"/>
          </a:p>
        </p:txBody>
      </p:sp>
    </p:spTree>
    <p:extLst>
      <p:ext uri="{BB962C8B-B14F-4D97-AF65-F5344CB8AC3E}">
        <p14:creationId xmlns:p14="http://schemas.microsoft.com/office/powerpoint/2010/main" val="302470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12.safelinks.protection.outlook.com/?url=https%3A%2F%2Faaas.us7.list-manage.com%2Ftrack%2Fclick%3Fu%3Dda3fd4d588e28ac1fc739bf6a%26id%3Df3f12693be%26e%3D25dfdb07b1&amp;data=04%7C01%7Ckblack%40aaas.org%7C86cfe77f702241b7e02608d956c3f22d%7C2eebd8ff9ed140f0a15638e5dfb3bc56%7C0%7C0%7C637636221864141473%7CUnknown%7CTWFpbGZsb3d8eyJWIjoiMC4wLjAwMDAiLCJQIjoiV2luMzIiLCJBTiI6Ik1haWwiLCJXVCI6Mn0%3D%7C1000&amp;sdata=%2Fu3EwJElKQbqh%2FMw5cWzYnzq%2BkbcNDtekcE75cm%2BXWs%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sites.nationalacademies.org/sites/sexualharassmentcollaborative/index.htm" TargetMode="External"/><Relationship Id="rId3" Type="http://schemas.openxmlformats.org/officeDocument/2006/relationships/hyperlink" Target="https://www.aspirealliance.org/institutional-change" TargetMode="External"/><Relationship Id="rId7" Type="http://schemas.openxmlformats.org/officeDocument/2006/relationships/hyperlink" Target="https://www.nsf.gov/funding/pgm_summ.jsp?pims_id=505289"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equityinstem.org/about/" TargetMode="External"/><Relationship Id="rId5" Type="http://schemas.openxmlformats.org/officeDocument/2006/relationships/hyperlink" Target="https://www.nsf.gov/ehr/Materials/ADVANCEBrochure.pdf" TargetMode="External"/><Relationship Id="rId4" Type="http://schemas.openxmlformats.org/officeDocument/2006/relationships/hyperlink" Target="https://www.hhmi.org/science-education/programs/inclusive-excellence%23Overvie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5E5B6C-0AD3-4B7D-81B2-9F6306E87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99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Why AAAS? SEA Change aligns with the AAAS mission, and it is hard to choose which targeted objectives fit best with SEA Change. Arguably, it is all of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295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SEA stands for “STEMM Equity Achievement” Change.</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We have adapted the Equality Charters Process to operate within the context of the US. Importantly, that includes consideration of federal and state legal parameters. Unlike the two separate equality charters in the UK, we knew that we must consider the intersectionality of identities from the start.</a:t>
            </a:r>
          </a:p>
          <a:p>
            <a:pPr defTabSz="931774">
              <a:defRPr/>
            </a:pPr>
            <a:endParaRPr lang="en-US" dirty="0"/>
          </a:p>
          <a:p>
            <a:r>
              <a:rPr lang="en-US" dirty="0">
                <a:solidFill>
                  <a:schemeClr val="accent1"/>
                </a:solidFill>
              </a:rPr>
              <a:t>For institutions, SEA Change is:</a:t>
            </a:r>
          </a:p>
          <a:p>
            <a:pPr lvl="1"/>
            <a:r>
              <a:rPr lang="en-US" dirty="0">
                <a:solidFill>
                  <a:schemeClr val="accent1"/>
                </a:solidFill>
              </a:rPr>
              <a:t>An opportunity to stand up as a member of a global higher education community committed to shifting the culture of academia to one that is truly inclusive, equitable, and diverse</a:t>
            </a:r>
          </a:p>
          <a:p>
            <a:pPr lvl="1"/>
            <a:r>
              <a:rPr lang="en-US" dirty="0">
                <a:solidFill>
                  <a:schemeClr val="accent1"/>
                </a:solidFill>
              </a:rPr>
              <a:t>An opportunity to increase excellence in research and education</a:t>
            </a:r>
            <a:endParaRPr lang="en-US" dirty="0">
              <a:solidFill>
                <a:srgbClr val="FF0000"/>
              </a:solidFill>
            </a:endParaRPr>
          </a:p>
          <a:p>
            <a:pPr lvl="1"/>
            <a:r>
              <a:rPr lang="en-US" dirty="0">
                <a:solidFill>
                  <a:schemeClr val="accent1"/>
                </a:solidFill>
              </a:rPr>
              <a:t>A public commitment to a set of Principles</a:t>
            </a:r>
          </a:p>
          <a:p>
            <a:endParaRPr lang="en-US" dirty="0"/>
          </a:p>
        </p:txBody>
      </p:sp>
      <p:sp>
        <p:nvSpPr>
          <p:cNvPr id="4" name="Slide Number Placeholder 3"/>
          <p:cNvSpPr>
            <a:spLocks noGrp="1"/>
          </p:cNvSpPr>
          <p:nvPr>
            <p:ph type="sldNum" sz="quarter" idx="5"/>
          </p:nvPr>
        </p:nvSpPr>
        <p:spPr/>
        <p:txBody>
          <a:bodyPr/>
          <a:lstStyle/>
          <a:p>
            <a:fld id="{82F3DA91-E137-46AE-9F42-769265B8392E}" type="slidenum">
              <a:rPr lang="en-US" smtClean="0"/>
              <a:t>12</a:t>
            </a:fld>
            <a:endParaRPr lang="en-US"/>
          </a:p>
        </p:txBody>
      </p:sp>
    </p:spTree>
    <p:extLst>
      <p:ext uri="{BB962C8B-B14F-4D97-AF65-F5344CB8AC3E}">
        <p14:creationId xmlns:p14="http://schemas.microsoft.com/office/powerpoint/2010/main" val="336514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3DA91-E137-46AE-9F42-769265B8392E}" type="slidenum">
              <a:rPr lang="en-US" smtClean="0"/>
              <a:t>13</a:t>
            </a:fld>
            <a:endParaRPr lang="en-US"/>
          </a:p>
        </p:txBody>
      </p:sp>
    </p:spTree>
    <p:extLst>
      <p:ext uri="{BB962C8B-B14F-4D97-AF65-F5344CB8AC3E}">
        <p14:creationId xmlns:p14="http://schemas.microsoft.com/office/powerpoint/2010/main" val="402176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SEA Change was designed as a virtuous cycle of iterative improvement.</a:t>
            </a:r>
          </a:p>
          <a:p>
            <a:endParaRPr lang="en-US" dirty="0"/>
          </a:p>
          <a:p>
            <a:r>
              <a:rPr lang="en-US" dirty="0"/>
              <a:t>SEA Change membership allows an institution to publicly commit to the SEA Change Principles, shifting from a reactive to proactive approach for diversity, equity, and inclusion within STEMM on campus.</a:t>
            </a:r>
          </a:p>
          <a:p>
            <a:endParaRPr lang="en-US" dirty="0"/>
          </a:p>
          <a:p>
            <a:r>
              <a:rPr lang="en-US" dirty="0"/>
              <a:t>SEA Change membership is comprised of three pillars: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SEA Change Institute</a:t>
            </a:r>
            <a:r>
              <a:rPr lang="en-US" sz="1200" kern="1200" dirty="0">
                <a:solidFill>
                  <a:schemeClr val="tx1"/>
                </a:solidFill>
                <a:effectLst/>
                <a:latin typeface="+mn-lt"/>
                <a:ea typeface="+mn-ea"/>
                <a:cs typeface="+mn-cs"/>
              </a:rPr>
              <a:t>, which will offer courses, training, and convenings on research-based models and the implications of research to enhance institutions’ approaches to DEI challenges. A series of online training modules and resource library will be developed to build the capacity and knowledge base institutions need to use evidence-based strategies that address the barriers to equity and inclusion prioritized using a needs assessment.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SEA Change Community</a:t>
            </a:r>
            <a:r>
              <a:rPr lang="en-US" sz="1200" kern="1200" dirty="0">
                <a:solidFill>
                  <a:schemeClr val="tx1"/>
                </a:solidFill>
                <a:effectLst/>
                <a:latin typeface="+mn-lt"/>
                <a:ea typeface="+mn-ea"/>
                <a:cs typeface="+mn-cs"/>
              </a:rPr>
              <a:t>, where stakeholders convene to build partnerships, collaborate on initiatives to open up and nurture the talent pool for STEM, and share information, research, and best practices.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SEA Change Awards</a:t>
            </a:r>
            <a:r>
              <a:rPr lang="en-US" sz="1200" kern="1200" dirty="0">
                <a:solidFill>
                  <a:schemeClr val="tx1"/>
                </a:solidFill>
                <a:effectLst/>
                <a:latin typeface="+mn-lt"/>
                <a:ea typeface="+mn-ea"/>
                <a:cs typeface="+mn-cs"/>
              </a:rPr>
              <a:t>, a recognition system where colleges and universities, as well as their schools and departments, can be acknowledged for their work on true institutional reform supporting diversity, equity, and inclusion. These awards reflect a firm commitment to self-reflection and action, enhancing an institution’s ability to attract and retain the best students, faculty, and staff.</a:t>
            </a:r>
          </a:p>
          <a:p>
            <a:endParaRPr lang="en-US" dirty="0"/>
          </a:p>
        </p:txBody>
      </p:sp>
      <p:sp>
        <p:nvSpPr>
          <p:cNvPr id="4" name="Slide Number Placeholder 3"/>
          <p:cNvSpPr>
            <a:spLocks noGrp="1"/>
          </p:cNvSpPr>
          <p:nvPr>
            <p:ph type="sldNum" sz="quarter" idx="5"/>
          </p:nvPr>
        </p:nvSpPr>
        <p:spPr/>
        <p:txBody>
          <a:bodyPr/>
          <a:lstStyle/>
          <a:p>
            <a:fld id="{3251458E-2A2B-4C03-9CF4-3468FC3A2DC4}" type="slidenum">
              <a:rPr lang="en-US" smtClean="0"/>
              <a:t>15</a:t>
            </a:fld>
            <a:endParaRPr lang="en-US"/>
          </a:p>
        </p:txBody>
      </p:sp>
    </p:spTree>
    <p:extLst>
      <p:ext uri="{BB962C8B-B14F-4D97-AF65-F5344CB8AC3E}">
        <p14:creationId xmlns:p14="http://schemas.microsoft.com/office/powerpoint/2010/main" val="383049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Change Port of Call is open to anyone who creates a free AAAS ID. There are Members-only areas and private groups, but the Community has many public groups open to anyone.</a:t>
            </a:r>
          </a:p>
          <a:p>
            <a:endParaRPr lang="en-US" dirty="0"/>
          </a:p>
          <a:p>
            <a:pPr marL="0" marR="0">
              <a:spcBef>
                <a:spcPts val="0"/>
              </a:spcBef>
              <a:spcAft>
                <a:spcPts val="1800"/>
              </a:spcAft>
            </a:pPr>
            <a:r>
              <a:rPr lang="en-US" sz="1500" b="1" dirty="0">
                <a:solidFill>
                  <a:srgbClr val="000000"/>
                </a:solidFill>
                <a:effectLst/>
                <a:latin typeface="Helvetica" panose="020B0604020202020204" pitchFamily="34" charset="0"/>
                <a:ea typeface="Calibri" panose="020F0502020204030204" pitchFamily="34" charset="0"/>
              </a:rPr>
              <a:t>How to log in to Port of Call</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200" dirty="0">
                <a:solidFill>
                  <a:srgbClr val="000000"/>
                </a:solidFill>
                <a:effectLst/>
                <a:latin typeface="Helvetica" panose="020B0604020202020204" pitchFamily="34" charset="0"/>
                <a:ea typeface="Times New Roman" panose="02020603050405020304" pitchFamily="18" charset="0"/>
              </a:rPr>
              <a:t>Navigate to </a:t>
            </a:r>
            <a:r>
              <a:rPr lang="en-US" sz="1200" u="sng" dirty="0">
                <a:solidFill>
                  <a:srgbClr val="00B0F0"/>
                </a:solidFill>
                <a:effectLst/>
                <a:latin typeface="Helvetica" panose="020B0604020202020204" pitchFamily="34" charset="0"/>
                <a:ea typeface="Times New Roman" panose="02020603050405020304" pitchFamily="18" charset="0"/>
                <a:hlinkClick r:id="rId3"/>
              </a:rPr>
              <a:t>https://aaasseachange.force.com/</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200" dirty="0">
                <a:solidFill>
                  <a:srgbClr val="000000"/>
                </a:solidFill>
                <a:effectLst/>
                <a:latin typeface="Helvetica" panose="020B0604020202020204" pitchFamily="34" charset="0"/>
                <a:ea typeface="Times New Roman" panose="02020603050405020304" pitchFamily="18" charset="0"/>
              </a:rPr>
              <a:t>Use your AAAS ID to log in to Port of Call</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If you do not have a AAAS ID, click “Create New AAAS ID” and complete the forms that follow &amp; confirm your email to log in to Port of Call.</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Not sure if you have a AAAS ID? Click “Forgot your AAAS ID?” to go to the AAAS ID lookup page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After logging in to Port of Call, you may be prompted to share your affiliation if SEA Change does not already have it on file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Helvetica" panose="020B0604020202020204" pitchFamily="34" charset="0"/>
                <a:ea typeface="Times New Roman" panose="02020603050405020304" pitchFamily="18" charset="0"/>
              </a:rPr>
              <a:t>Enter and explore Port of Call</a:t>
            </a:r>
            <a:endParaRPr lang="en-US" dirty="0"/>
          </a:p>
        </p:txBody>
      </p:sp>
      <p:sp>
        <p:nvSpPr>
          <p:cNvPr id="4" name="Slide Number Placeholder 3"/>
          <p:cNvSpPr>
            <a:spLocks noGrp="1"/>
          </p:cNvSpPr>
          <p:nvPr>
            <p:ph type="sldNum" sz="quarter" idx="5"/>
          </p:nvPr>
        </p:nvSpPr>
        <p:spPr/>
        <p:txBody>
          <a:bodyPr/>
          <a:lstStyle/>
          <a:p>
            <a:fld id="{3251458E-2A2B-4C03-9CF4-3468FC3A2DC4}" type="slidenum">
              <a:rPr lang="en-US" smtClean="0"/>
              <a:t>16</a:t>
            </a:fld>
            <a:endParaRPr lang="en-US"/>
          </a:p>
        </p:txBody>
      </p:sp>
    </p:spTree>
    <p:extLst>
      <p:ext uri="{BB962C8B-B14F-4D97-AF65-F5344CB8AC3E}">
        <p14:creationId xmlns:p14="http://schemas.microsoft.com/office/powerpoint/2010/main" val="287591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 Change Community is on Port of Call. Join for free and interact with peers similarly dedicated to DEI in STEMM within our topical groups available to all. There are some private groups and Members-only groups as well.</a:t>
            </a:r>
          </a:p>
        </p:txBody>
      </p:sp>
      <p:sp>
        <p:nvSpPr>
          <p:cNvPr id="4" name="Slide Number Placeholder 3"/>
          <p:cNvSpPr>
            <a:spLocks noGrp="1"/>
          </p:cNvSpPr>
          <p:nvPr>
            <p:ph type="sldNum" sz="quarter" idx="5"/>
          </p:nvPr>
        </p:nvSpPr>
        <p:spPr/>
        <p:txBody>
          <a:bodyPr/>
          <a:lstStyle/>
          <a:p>
            <a:fld id="{82F3DA91-E137-46AE-9F42-769265B8392E}" type="slidenum">
              <a:rPr lang="en-US" smtClean="0"/>
              <a:t>17</a:t>
            </a:fld>
            <a:endParaRPr lang="en-US"/>
          </a:p>
        </p:txBody>
      </p:sp>
    </p:spTree>
    <p:extLst>
      <p:ext uri="{BB962C8B-B14F-4D97-AF65-F5344CB8AC3E}">
        <p14:creationId xmlns:p14="http://schemas.microsoft.com/office/powerpoint/2010/main" val="379481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11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SEA Change Awards are the component of Membership that most people are familiar with.</a:t>
            </a:r>
          </a:p>
          <a:p>
            <a:endParaRPr lang="en-US" dirty="0"/>
          </a:p>
          <a:p>
            <a:r>
              <a:rPr lang="en-US" dirty="0"/>
              <a:t>Systemic transformation requires a </a:t>
            </a:r>
            <a:r>
              <a:rPr lang="en-US" b="1" dirty="0"/>
              <a:t>simultaneous top-down, bottom-up approach</a:t>
            </a:r>
            <a:r>
              <a:rPr lang="en-US" dirty="0"/>
              <a:t>. Institutional Awards will help set up the foundation needed to advance individual departments; the advancement of multiple departments will then help catalyze continuous improvement at the institutional level.</a:t>
            </a:r>
          </a:p>
          <a:p>
            <a:endParaRPr lang="en-US" dirty="0"/>
          </a:p>
          <a:p>
            <a:r>
              <a:rPr lang="en-US" dirty="0"/>
              <a:t>Letters of Intent to apply for a 2023 Institutional Bronze Award are due on April 30, 2022. Applications will be due on October 30, 2022. We recommend at least 13 months for a thorough self-assessment, understanding of findings, and development of an action plan. Only Members can submit LOIs and applications.</a:t>
            </a:r>
          </a:p>
          <a:p>
            <a:endParaRPr lang="en-US" dirty="0"/>
          </a:p>
          <a:p>
            <a:r>
              <a:rPr lang="en-US" dirty="0"/>
              <a:t>It will be several years before the Departmental Awards are fully up and running. Currently, SEA Change plans on partnering with committees of disciplinary societies to develop and administer discipline-specific departmental awards. The Physics &amp; Astronomy working group has started the first cohort of Departmental Awards in 2021.</a:t>
            </a:r>
          </a:p>
          <a:p>
            <a:endParaRPr lang="en-US" dirty="0"/>
          </a:p>
          <a:p>
            <a:r>
              <a:rPr lang="en-US" b="1" dirty="0"/>
              <a:t>SEA Change Biomedicine</a:t>
            </a:r>
            <a:r>
              <a:rPr lang="en-US" dirty="0"/>
              <a:t>-initial support provided by NIH Office of Research on Women’s Health</a:t>
            </a:r>
          </a:p>
          <a:p>
            <a:r>
              <a:rPr lang="en-US" dirty="0"/>
              <a:t>Also funded by the Robert Wood Johnson Foundation to create a landscaping database of medical schools</a:t>
            </a:r>
          </a:p>
          <a:p>
            <a:endParaRPr lang="en-US" dirty="0"/>
          </a:p>
          <a:p>
            <a:r>
              <a:rPr lang="en-US" dirty="0"/>
              <a:t>Collaborators include the Center for Women in Academic Medicine and Science (CWAMS), Association of Academic Medical Centers (AAMC), and the National Academies’ Roundtable on Black Men and Black Women in Science, Engineering and Medicine</a:t>
            </a:r>
          </a:p>
          <a:p>
            <a:endParaRPr lang="en-US" dirty="0"/>
          </a:p>
          <a:p>
            <a:r>
              <a:rPr lang="en-US" dirty="0"/>
              <a:t>We will be organizing focus groups and individual reviews when the criteria and guidelines are ready for public review – we welcome medical students, residents and others to review and comment</a:t>
            </a:r>
          </a:p>
          <a:p>
            <a:endParaRPr lang="en-US" dirty="0"/>
          </a:p>
          <a:p>
            <a:r>
              <a:rPr lang="en-US" dirty="0"/>
              <a:t>What’s the Ask?</a:t>
            </a:r>
          </a:p>
          <a:p>
            <a:pPr marL="171450" indent="-171450">
              <a:buFont typeface="Arial" panose="020B0604020202020204" pitchFamily="34" charset="0"/>
              <a:buChar char="•"/>
            </a:pPr>
            <a:r>
              <a:rPr lang="en-US" dirty="0"/>
              <a:t>An opportunity to participate as a potential pilot institution</a:t>
            </a:r>
          </a:p>
          <a:p>
            <a:pPr marL="171450" indent="-171450">
              <a:buFont typeface="Arial" panose="020B0604020202020204" pitchFamily="34" charset="0"/>
              <a:buChar char="•"/>
            </a:pPr>
            <a:r>
              <a:rPr lang="en-US" dirty="0"/>
              <a:t>Help us to co-create the framework, process, metrics</a:t>
            </a:r>
          </a:p>
          <a:p>
            <a:pPr marL="171450" indent="-171450">
              <a:buFont typeface="Arial" panose="020B0604020202020204" pitchFamily="34" charset="0"/>
              <a:buChar char="•"/>
            </a:pPr>
            <a:r>
              <a:rPr lang="en-US" dirty="0"/>
              <a:t>Monthly consultations from now to LOI through application</a:t>
            </a:r>
          </a:p>
          <a:p>
            <a:endParaRPr lang="en-US" dirty="0"/>
          </a:p>
          <a:p>
            <a:r>
              <a:rPr lang="en-US" dirty="0"/>
              <a:t>If your institution has a significant medical school or academic health science center, we encourage you to explore this track for those endeavors. It is tailored specifically to address the unique structures and culture found in US academic health science centers. Contact Darla Thompson (dthompson@aaas.org) for more information.</a:t>
            </a:r>
          </a:p>
          <a:p>
            <a:endParaRPr lang="en-US" dirty="0"/>
          </a:p>
          <a:p>
            <a:endParaRPr lang="en-US" dirty="0"/>
          </a:p>
        </p:txBody>
      </p:sp>
      <p:sp>
        <p:nvSpPr>
          <p:cNvPr id="4" name="Slide Number Placeholder 3"/>
          <p:cNvSpPr>
            <a:spLocks noGrp="1"/>
          </p:cNvSpPr>
          <p:nvPr>
            <p:ph type="sldNum" sz="quarter" idx="10"/>
          </p:nvPr>
        </p:nvSpPr>
        <p:spPr/>
        <p:txBody>
          <a:bodyPr/>
          <a:lstStyle/>
          <a:p>
            <a:fld id="{3251458E-2A2B-4C03-9CF4-3468FC3A2DC4}" type="slidenum">
              <a:rPr lang="en-US" smtClean="0"/>
              <a:t>19</a:t>
            </a:fld>
            <a:endParaRPr lang="en-US"/>
          </a:p>
        </p:txBody>
      </p:sp>
    </p:spTree>
    <p:extLst>
      <p:ext uri="{BB962C8B-B14F-4D97-AF65-F5344CB8AC3E}">
        <p14:creationId xmlns:p14="http://schemas.microsoft.com/office/powerpoint/2010/main" val="2035400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Institutions do not share data directly with AAAS or any other entity. Rather, they use the self-assessment framework to explore the current state of DEI on their campus, particularly in STEMM fields. The framework guides institutions through collecting relevant evidence, identifying gaps in information, and exploring what the evidence reveals as possible barriers to equity. None of this information is disclosed to AAAS or any other entity. </a:t>
            </a:r>
          </a:p>
          <a:p>
            <a:endParaRPr lang="en-US" dirty="0"/>
          </a:p>
          <a:p>
            <a:r>
              <a:rPr lang="en-US" dirty="0"/>
              <a:t>The award application consists of two parts: a narrative and an action plan. The narrative allows the institution to tell its story, clearly demonstrating a thorough understanding of the findings of self-assessment and walking reviewers through the rationale for prioritizing some of the root causes of inequity discovered in this process. The action plan is the heart of the application – reviewers will assess if the action plan is SMART and if the institution is clear in its rationale for the actions chosen and prioritized. The peer-review process is meant to be positive, recognizing excellent progress towards systemic change. Reviewers want the institutions to succeed. </a:t>
            </a:r>
          </a:p>
        </p:txBody>
      </p:sp>
      <p:sp>
        <p:nvSpPr>
          <p:cNvPr id="4" name="Slide Number Placeholder 3"/>
          <p:cNvSpPr>
            <a:spLocks noGrp="1"/>
          </p:cNvSpPr>
          <p:nvPr>
            <p:ph type="sldNum" sz="quarter" idx="5"/>
          </p:nvPr>
        </p:nvSpPr>
        <p:spPr/>
        <p:txBody>
          <a:bodyPr/>
          <a:lstStyle/>
          <a:p>
            <a:fld id="{3251458E-2A2B-4C03-9CF4-3468FC3A2DC4}" type="slidenum">
              <a:rPr lang="en-US" smtClean="0"/>
              <a:t>20</a:t>
            </a:fld>
            <a:endParaRPr lang="en-US"/>
          </a:p>
        </p:txBody>
      </p:sp>
    </p:spTree>
    <p:extLst>
      <p:ext uri="{BB962C8B-B14F-4D97-AF65-F5344CB8AC3E}">
        <p14:creationId xmlns:p14="http://schemas.microsoft.com/office/powerpoint/2010/main" val="273479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lnSpc>
                <a:spcPct val="115000"/>
              </a:lnSpc>
              <a:spcAft>
                <a:spcPts val="1019"/>
              </a:spcAft>
              <a:buFont typeface="Arial" panose="020B0604020202020204" pitchFamily="34" charset="0"/>
              <a:buNone/>
            </a:pPr>
            <a:r>
              <a:rPr lang="en-US" dirty="0"/>
              <a:t>SEA Change Awards use expanded criteria for each award level to recognize transformation efforts and progress. Bronze criteria serve as the foundation for all award levels, Silver criteria expand to recognize impact and progress of previous activity, and Gold expands beyond Silver to also recognize leadership</a:t>
            </a:r>
          </a:p>
          <a:p>
            <a:pPr algn="l"/>
            <a:endParaRPr lang="en-US" sz="1800" b="0" i="0" u="none" strike="noStrike" baseline="0" dirty="0">
              <a:solidFill>
                <a:srgbClr val="000000"/>
              </a:solidFill>
              <a:latin typeface="Cabin" pitchFamily="2" charset="0"/>
            </a:endParaRPr>
          </a:p>
          <a:p>
            <a:r>
              <a:rPr lang="en-US" sz="1200" b="0" i="0" u="none" strike="noStrike" baseline="0" dirty="0">
                <a:solidFill>
                  <a:srgbClr val="4C4C4E"/>
                </a:solidFill>
                <a:latin typeface="+mn-lt"/>
              </a:rPr>
              <a:t>To prevent backsliding and to encourage capacity-building, awards must be renewed within five years, or they expire. At the time of renewal, institutions may decide to renew their current award level or to apply to progress to the next level.</a:t>
            </a:r>
            <a:endParaRPr lang="en-US" sz="1000" dirty="0">
              <a:latin typeface="+mn-lt"/>
            </a:endParaRPr>
          </a:p>
        </p:txBody>
      </p:sp>
      <p:sp>
        <p:nvSpPr>
          <p:cNvPr id="4" name="Slide Number Placeholder 3"/>
          <p:cNvSpPr>
            <a:spLocks noGrp="1"/>
          </p:cNvSpPr>
          <p:nvPr>
            <p:ph type="sldNum" sz="quarter" idx="10"/>
          </p:nvPr>
        </p:nvSpPr>
        <p:spPr/>
        <p:txBody>
          <a:bodyPr/>
          <a:lstStyle/>
          <a:p>
            <a:fld id="{0F4027E7-9CC4-43BA-B070-407DBE6F16D9}" type="slidenum">
              <a:rPr lang="en-US" smtClean="0"/>
              <a:t>21</a:t>
            </a:fld>
            <a:endParaRPr lang="en-US"/>
          </a:p>
        </p:txBody>
      </p:sp>
    </p:spTree>
    <p:extLst>
      <p:ext uri="{BB962C8B-B14F-4D97-AF65-F5344CB8AC3E}">
        <p14:creationId xmlns:p14="http://schemas.microsoft.com/office/powerpoint/2010/main" val="271750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Diversity has been an issue and talking point in STEM and Biomedical fields for decades. </a:t>
            </a:r>
          </a:p>
          <a:p>
            <a:r>
              <a:rPr lang="en-US" sz="1200" kern="1200" dirty="0">
                <a:solidFill>
                  <a:schemeClr val="tx1"/>
                </a:solidFill>
                <a:effectLst/>
                <a:latin typeface="+mn-lt"/>
                <a:ea typeface="+mn-ea"/>
                <a:cs typeface="+mn-cs"/>
              </a:rPr>
              <a:t>Federal and privately funded programs have existed since these discussions began.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still common that individuals believe that STEM fields are </a:t>
            </a:r>
            <a:r>
              <a:rPr lang="en-US" sz="1200" kern="1200" dirty="0" err="1">
                <a:solidFill>
                  <a:schemeClr val="tx1"/>
                </a:solidFill>
                <a:effectLst/>
                <a:latin typeface="+mn-lt"/>
                <a:ea typeface="+mn-ea"/>
                <a:cs typeface="+mn-cs"/>
              </a:rPr>
              <a:t>acultural</a:t>
            </a:r>
            <a:r>
              <a:rPr lang="en-US" sz="1200" kern="1200" dirty="0">
                <a:solidFill>
                  <a:schemeClr val="tx1"/>
                </a:solidFill>
                <a:effectLst/>
                <a:latin typeface="+mn-lt"/>
                <a:ea typeface="+mn-ea"/>
                <a:cs typeface="+mn-cs"/>
              </a:rPr>
              <a:t> and diversity efforts are antithetical to the ideal of that STEM is meritocracy where individuals rise and fall based solely on their ability and that the cream will rise to the top. But we know that there is bias, discrimination, and cultural factors that unevenly impact women and underrepresented population.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Morality &amp; social justice</a:t>
            </a:r>
          </a:p>
          <a:p>
            <a:r>
              <a:rPr lang="en-US" sz="1200" kern="1200" dirty="0">
                <a:solidFill>
                  <a:schemeClr val="tx1"/>
                </a:solidFill>
                <a:effectLst/>
                <a:latin typeface="+mn-lt"/>
                <a:ea typeface="+mn-ea"/>
                <a:cs typeface="+mn-cs"/>
              </a:rPr>
              <a:t>Demographic trends</a:t>
            </a:r>
          </a:p>
          <a:p>
            <a:r>
              <a:rPr lang="en-US" sz="1200" kern="1200" dirty="0">
                <a:solidFill>
                  <a:schemeClr val="tx1"/>
                </a:solidFill>
                <a:effectLst/>
                <a:latin typeface="+mn-lt"/>
                <a:ea typeface="+mn-ea"/>
                <a:cs typeface="+mn-cs"/>
              </a:rPr>
              <a:t>Strengthening the STEMM enterprise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there is clear evidence that DIVERITY IS CRITICAL TO EXCELLENCE IN STEMM…</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11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Institutions do not share data directly with AAAS or any other entity. Rather, they use the self-assessment framework to explore the current state of DEI on their campus, particularly in STEMM fields. The framework guides institutions through collecting relevant evidence, identifying gaps in information, and exploring what the evidence reveals as possible barriers to equity. None of this information is disclosed to AAAS or any other entity. </a:t>
            </a:r>
          </a:p>
          <a:p>
            <a:endParaRPr lang="en-US" dirty="0"/>
          </a:p>
          <a:p>
            <a:r>
              <a:rPr lang="en-US" dirty="0"/>
              <a:t>The award application consists of two parts: a narrative and an action plan. The narrative allows the institution to tell its story, clearly demonstrating a thorough understanding of the findings of self-assessment and walking reviewers through the rationale for prioritizing some of the root causes of inequity discovered in this process. The action plan is the heart of the application – reviewers will assess if the action plan is SMART and if the institution is clear in its rationale for the actions chosen and prioritized. The peer-review process is meant to be positive, recognizing excellent progress towards systemic change. Reviewers want the institutions to succeed. </a:t>
            </a:r>
          </a:p>
        </p:txBody>
      </p:sp>
      <p:sp>
        <p:nvSpPr>
          <p:cNvPr id="4" name="Slide Number Placeholder 3"/>
          <p:cNvSpPr>
            <a:spLocks noGrp="1"/>
          </p:cNvSpPr>
          <p:nvPr>
            <p:ph type="sldNum" sz="quarter" idx="5"/>
          </p:nvPr>
        </p:nvSpPr>
        <p:spPr/>
        <p:txBody>
          <a:bodyPr/>
          <a:lstStyle/>
          <a:p>
            <a:fld id="{3251458E-2A2B-4C03-9CF4-3468FC3A2DC4}" type="slidenum">
              <a:rPr lang="en-US" smtClean="0"/>
              <a:t>22</a:t>
            </a:fld>
            <a:endParaRPr lang="en-US"/>
          </a:p>
        </p:txBody>
      </p:sp>
    </p:spTree>
    <p:extLst>
      <p:ext uri="{BB962C8B-B14F-4D97-AF65-F5344CB8AC3E}">
        <p14:creationId xmlns:p14="http://schemas.microsoft.com/office/powerpoint/2010/main" val="2886093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Self-assessment is not an “easy lift” – change takes time and a great deal of effort. SEA Change framework for self-assessment is purposefully aligned with efforts campuses are already doing so that the administrative work of self-assessment is lessened.</a:t>
            </a:r>
          </a:p>
          <a:p>
            <a:endParaRPr lang="en-US" dirty="0"/>
          </a:p>
          <a:p>
            <a:r>
              <a:rPr lang="en-US" dirty="0"/>
              <a:t>If your campus is involved in any of the following efforts, work done within those initiatives can – and should – be used in the SEA Change application. Institutional Awards recognize institutions for work done trying to progress DEI on campus. If the campus is already doing good work, SEA Change is a chance to explore the effectiveness of those initiatives and receive recognition for prioritizing actions that will change the academic culture.</a:t>
            </a:r>
          </a:p>
          <a:p>
            <a:endParaRPr lang="en-US" dirty="0"/>
          </a:p>
          <a:p>
            <a:r>
              <a:rPr lang="en-US" dirty="0"/>
              <a:t>The programs listed here are not the only efforts that align with work that SEA Change is trying to promote. However, they are a good example of the collaborative efforts that AAAS is trying to take to ensure that work in the higher education DEI space is aligned.</a:t>
            </a:r>
            <a:br>
              <a:rPr lang="en-US" dirty="0"/>
            </a:br>
            <a:br>
              <a:rPr lang="en-US" dirty="0"/>
            </a:br>
            <a:r>
              <a:rPr lang="en-US" b="1" dirty="0"/>
              <a:t>Aspire Alliance – Institutional Change: </a:t>
            </a:r>
            <a:r>
              <a:rPr lang="en-US" dirty="0"/>
              <a:t>The Aspire Alliance is lead by the Association for Public and Land-granting Universities and the Center for Integration of Research, Teaching, and Learning. “</a:t>
            </a:r>
            <a:r>
              <a:rPr lang="en-US" sz="1200" b="0" i="0" kern="1200" dirty="0">
                <a:solidFill>
                  <a:schemeClr val="tx1"/>
                </a:solidFill>
                <a:effectLst/>
                <a:latin typeface="+mn-lt"/>
                <a:ea typeface="+mn-ea"/>
                <a:cs typeface="+mn-cs"/>
              </a:rPr>
              <a:t>The Institutional Change Initiative (IChange) seeks to cultivate institutions where STEM faculty from underrepresented groups (URGs) are widely recruited, hired, and retained, and all STEM faculty employ inclusive teaching, advising, and research mentoring practices. Institutional change requires a multilevel strategy of mutually reinforcing activities, including self-understanding, identification of levers for change, and use of resources for action.” </a:t>
            </a:r>
            <a:r>
              <a:rPr lang="en-US" dirty="0">
                <a:hlinkClick r:id="rId3"/>
              </a:rPr>
              <a:t>https://www.aspirealliance.org/institutional-change</a:t>
            </a:r>
            <a:r>
              <a:rPr lang="en-US" dirty="0"/>
              <a:t> Aspire Alliance IChange is the most similar initiative, and it has been purposefully aligned with SEA Change, including use of the same data template for internal institutional self-assessment. If an institution is part of IChange, they will be able to easily craft a narrative to accompany their action plan and submit that for peer review from SEA Change. As one institution said, “SEA Change is the exclamation point at the end of IChange.” APLU IChange and AAAS SEA Change meet weekly.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Inclusive Excellence from Howard Hughes Medical Institute (HHMI): </a:t>
            </a:r>
            <a:r>
              <a:rPr lang="en-US" dirty="0"/>
              <a:t>“</a:t>
            </a:r>
            <a:r>
              <a:rPr lang="en-US" sz="1200" b="0" i="0" kern="1200" dirty="0">
                <a:solidFill>
                  <a:schemeClr val="tx1"/>
                </a:solidFill>
                <a:effectLst/>
                <a:latin typeface="+mn-lt"/>
                <a:ea typeface="+mn-ea"/>
                <a:cs typeface="+mn-cs"/>
              </a:rPr>
              <a:t>The HHMI Inclusive Excellence initiative challenges U.S. colleges and universities to substantially and sustainably increase their capacity for inclusion of all students, especially those students who belong to groups underrepresented in science. ” </a:t>
            </a:r>
            <a:r>
              <a:rPr lang="en-US" dirty="0">
                <a:hlinkClick r:id="rId4"/>
              </a:rPr>
              <a:t>https://www.hhmi.org/science-education/programs/inclusive-excellence#Overview</a:t>
            </a:r>
            <a:r>
              <a:rPr lang="en-US" dirty="0"/>
              <a:t> HHMI Inclusive Excellence focuses on underrepresented student populations and complements the SEA Change Institutional self-assessment at the same time it would supplement a SEA Change Departmental self-assessment.</a:t>
            </a:r>
          </a:p>
          <a:p>
            <a:endParaRPr lang="en-US" dirty="0"/>
          </a:p>
          <a:p>
            <a:r>
              <a:rPr lang="en-US" b="1" dirty="0"/>
              <a:t>NSF ADVANCE</a:t>
            </a:r>
            <a:r>
              <a:rPr lang="en-US" dirty="0"/>
              <a:t>: The National Science Foundation “</a:t>
            </a:r>
            <a:r>
              <a:rPr lang="en-US" sz="1200" b="0" i="0" kern="1200" dirty="0">
                <a:solidFill>
                  <a:schemeClr val="tx1"/>
                </a:solidFill>
                <a:effectLst/>
                <a:latin typeface="+mn-lt"/>
                <a:ea typeface="+mn-ea"/>
                <a:cs typeface="+mn-cs"/>
              </a:rPr>
              <a:t>ADVANCE program seeks to develop systemic approaches to increase the participation and advancement of women in academic STEM careers.” </a:t>
            </a:r>
            <a:r>
              <a:rPr lang="en-US" dirty="0">
                <a:hlinkClick r:id="rId5"/>
              </a:rPr>
              <a:t>https://www.nsf.gov/ehr/Materials/ADVANCEBrochure.pdf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ARC Network </a:t>
            </a:r>
            <a:r>
              <a:rPr lang="en-US" dirty="0"/>
              <a:t>is an initiative out of AWIS and NSF: “</a:t>
            </a:r>
            <a:r>
              <a:rPr lang="en-US" sz="1200" b="0" i="0" kern="1200" dirty="0">
                <a:solidFill>
                  <a:schemeClr val="tx1"/>
                </a:solidFill>
                <a:effectLst/>
                <a:latin typeface="+mn-lt"/>
                <a:ea typeface="+mn-ea"/>
                <a:cs typeface="+mn-cs"/>
              </a:rPr>
              <a:t>The ARC Network strives to advance equity nationally by facilitating the adoption and implementation of evidence-based systemic initiatives by institutions of higher education and other STEM organizations that affect those in STEM workplaces. The ARC Network will facilitate authentic, intentional dialogue between researchers and practitioners, connect inclusiveness to organizational principles and practices, and account for and incorporate intersectional perspectives throughout our work.” ARC Network aligns with the SEA Change Institute and Community and we continue to work closely with them to ensure that we are co-creating and not replicating. </a:t>
            </a:r>
            <a:r>
              <a:rPr lang="en-US" dirty="0">
                <a:hlinkClick r:id="rId6"/>
              </a:rPr>
              <a:t>https://www.equityinstem.org/about/</a:t>
            </a:r>
            <a:r>
              <a:rPr lang="en-US" dirty="0"/>
              <a:t> </a:t>
            </a:r>
            <a:r>
              <a:rPr lang="en-US" sz="1200" b="0" i="0" kern="1200" dirty="0">
                <a:solidFill>
                  <a:schemeClr val="tx1"/>
                </a:solidFill>
                <a:effectLst/>
                <a:latin typeface="+mn-lt"/>
                <a:ea typeface="+mn-ea"/>
                <a:cs typeface="+mn-cs"/>
              </a:rPr>
              <a:t> </a:t>
            </a:r>
          </a:p>
          <a:p>
            <a:endParaRPr lang="en-US" b="1" dirty="0"/>
          </a:p>
          <a:p>
            <a:r>
              <a:rPr lang="en-US" b="1" dirty="0"/>
              <a:t>NSF INCLUDES: </a:t>
            </a:r>
            <a:r>
              <a:rPr lang="en-US" dirty="0"/>
              <a:t>The National Science Foundation INCLUDES </a:t>
            </a:r>
            <a:r>
              <a:rPr lang="en-US" sz="1200" b="0" i="0" kern="1200" dirty="0">
                <a:solidFill>
                  <a:schemeClr val="tx1"/>
                </a:solidFill>
                <a:effectLst/>
                <a:latin typeface="+mn-lt"/>
                <a:ea typeface="+mn-ea"/>
                <a:cs typeface="+mn-cs"/>
              </a:rPr>
              <a:t>(Inclusion across the Nation of Communities of Learners of Underrepresented Discoverers in Engineering and Science) program “is a comprehensive national initiative designed to enhance U.S. leadership in science, technology, engineering, and mathematics (STEM) discoveries and innovations by focusing on broadening participation in these fields at scale.” </a:t>
            </a:r>
            <a:r>
              <a:rPr lang="en-US" dirty="0">
                <a:hlinkClick r:id="rId7"/>
              </a:rPr>
              <a:t>https://www.nsf.gov/funding/pgm_summ.jsp?pims_id=505289</a:t>
            </a:r>
            <a:endParaRPr lang="en-US" dirty="0"/>
          </a:p>
          <a:p>
            <a:endParaRPr lang="en-US" dirty="0"/>
          </a:p>
          <a:p>
            <a:r>
              <a:rPr lang="en-US" sz="1200" b="1" i="0" kern="1200" dirty="0">
                <a:solidFill>
                  <a:schemeClr val="tx1"/>
                </a:solidFill>
                <a:effectLst/>
                <a:latin typeface="+mn-lt"/>
                <a:ea typeface="+mn-ea"/>
                <a:cs typeface="+mn-cs"/>
              </a:rPr>
              <a:t>NASEM Action Collaborative on Preventing Sexual Harassment in Higher Education</a:t>
            </a:r>
            <a:r>
              <a:rPr lang="en-US" sz="1200" b="0" i="0" kern="1200" dirty="0">
                <a:solidFill>
                  <a:schemeClr val="tx1"/>
                </a:solidFill>
                <a:effectLst/>
                <a:latin typeface="+mn-lt"/>
                <a:ea typeface="+mn-ea"/>
                <a:cs typeface="+mn-cs"/>
              </a:rPr>
              <a:t> promotes convenings and creates working groups to help prevent sexual harassment in STEM. It is one method that an institution might wish to use to enhance efforts in harassment prevention and can be aligned with actions in an institution’s SEA Change action plan. </a:t>
            </a:r>
            <a:r>
              <a:rPr lang="en-US" dirty="0">
                <a:hlinkClick r:id="rId8"/>
              </a:rPr>
              <a:t>https://sites.nationalacademies.org/sites/sexualharassmentcollaborative/index.htm</a:t>
            </a:r>
            <a:r>
              <a:rPr lang="en-US" dirty="0"/>
              <a:t> </a:t>
            </a:r>
          </a:p>
        </p:txBody>
      </p:sp>
      <p:sp>
        <p:nvSpPr>
          <p:cNvPr id="4" name="Slide Number Placeholder 3"/>
          <p:cNvSpPr>
            <a:spLocks noGrp="1"/>
          </p:cNvSpPr>
          <p:nvPr>
            <p:ph type="sldNum" sz="quarter" idx="5"/>
          </p:nvPr>
        </p:nvSpPr>
        <p:spPr/>
        <p:txBody>
          <a:bodyPr/>
          <a:lstStyle/>
          <a:p>
            <a:fld id="{3251458E-2A2B-4C03-9CF4-3468FC3A2DC4}" type="slidenum">
              <a:rPr lang="en-US" smtClean="0"/>
              <a:t>25</a:t>
            </a:fld>
            <a:endParaRPr lang="en-US"/>
          </a:p>
        </p:txBody>
      </p:sp>
    </p:spTree>
    <p:extLst>
      <p:ext uri="{BB962C8B-B14F-4D97-AF65-F5344CB8AC3E}">
        <p14:creationId xmlns:p14="http://schemas.microsoft.com/office/powerpoint/2010/main" val="3795007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SEA Change model for membership is geared towards sustainability and capacity building; to ensure that the initiative can successfully launch and grow, we cannot rely on external sources for infrastructure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consultation with the National Association of College and University Business Officers, we propose a tiered annual membership fee structure based on total institutional expenses at the end of the prior fiscal year. It is important to note, however, that AAAS is very open to suggestions for other financial indicators or metrics to differentiate membership fee bands, ideally from your own business office.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mindful of the struggles caused by COVID-19; as such, on our Membership form there is a place to indicate anticipated expenses in the current or following fiscal year in the case that it drops an institution down to a lower Membership band.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Institutions who join as Charter Members will keep their Charter Member designation even when full membership benefits and fees launch in 2022.</a:t>
            </a:r>
            <a:endParaRPr lang="en-US" dirty="0"/>
          </a:p>
        </p:txBody>
      </p:sp>
      <p:sp>
        <p:nvSpPr>
          <p:cNvPr id="4" name="Slide Number Placeholder 3"/>
          <p:cNvSpPr>
            <a:spLocks noGrp="1"/>
          </p:cNvSpPr>
          <p:nvPr>
            <p:ph type="sldNum" sz="quarter" idx="5"/>
          </p:nvPr>
        </p:nvSpPr>
        <p:spPr/>
        <p:txBody>
          <a:bodyPr/>
          <a:lstStyle/>
          <a:p>
            <a:fld id="{3251458E-2A2B-4C03-9CF4-3468FC3A2DC4}" type="slidenum">
              <a:rPr lang="en-US" smtClean="0"/>
              <a:t>26</a:t>
            </a:fld>
            <a:endParaRPr lang="en-US"/>
          </a:p>
        </p:txBody>
      </p:sp>
    </p:spTree>
    <p:extLst>
      <p:ext uri="{BB962C8B-B14F-4D97-AF65-F5344CB8AC3E}">
        <p14:creationId xmlns:p14="http://schemas.microsoft.com/office/powerpoint/2010/main" val="1676525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51458E-2A2B-4C03-9CF4-3468FC3A2DC4}" type="slidenum">
              <a:rPr lang="en-US" smtClean="0"/>
              <a:t>27</a:t>
            </a:fld>
            <a:endParaRPr lang="en-US"/>
          </a:p>
        </p:txBody>
      </p:sp>
    </p:spTree>
    <p:extLst>
      <p:ext uri="{BB962C8B-B14F-4D97-AF65-F5344CB8AC3E}">
        <p14:creationId xmlns:p14="http://schemas.microsoft.com/office/powerpoint/2010/main" val="96384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compelling and consistent research from sociology, psychology, economics, education, team science, leadership, and career development to support the benefits of diversity in problem solving, learning, STEMM education and STEMM research.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literature, diversity is framed as the differences among a group of people ---their demographic characteristics, cultural identities and ethnicity, and training and expertise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 on diversity in problem-solving refers to these sorts of characteristics, as “identity” diversity --- it shows that groups with greater identity diversity perform better than those that are more homogeneous.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truly compelling assessment of why diversity matters, “The Diversity Bonus: How great teams pay off in the knowledge economy” by Scott E. Page is a great place to start.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Teams of different kinds of thinkers outperform homogenous groups in complex tasks – improved problem solving, increased innovation, and more accurate predictions.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67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Examining the US resident population in 2017 and the STEMM workforce, we can see over- or under-representation of different genders and race/ethnic groups. Importantly, these differences are intersectional – i.e. the representation of white women in STEMM vs. the US population is hugely reduced, while white males are overrepresented and make up almost 50% of the STEM workforce. The representation of Latino men is less in the STEMM workforce, but the disparity is even greater for Latina women. </a:t>
            </a:r>
            <a:br>
              <a:rPr lang="en-US" dirty="0"/>
            </a:br>
            <a:endParaRPr lang="en-US" dirty="0"/>
          </a:p>
          <a:p>
            <a:r>
              <a:rPr lang="en-US" dirty="0"/>
              <a:t>There are also, of course, many other factors that lead to marginalization and bias in STEMM beyond gender, race, and ethnicity. We focus on these identities based on a 2017 survey of several institutions asking what information they gather regularly that they might use to explore inequities on their campus. The only thing consistently collected was binary gender, race, and ethnicity. Thus, these are currently our primary focus.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77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our faculty do not look like our students, and usually do not look like the surrounding community.</a:t>
            </a:r>
          </a:p>
        </p:txBody>
      </p:sp>
      <p:sp>
        <p:nvSpPr>
          <p:cNvPr id="4" name="Slide Number Placeholder 3"/>
          <p:cNvSpPr>
            <a:spLocks noGrp="1"/>
          </p:cNvSpPr>
          <p:nvPr>
            <p:ph type="sldNum" sz="quarter" idx="5"/>
          </p:nvPr>
        </p:nvSpPr>
        <p:spPr/>
        <p:txBody>
          <a:bodyPr/>
          <a:lstStyle/>
          <a:p>
            <a:fld id="{3251458E-2A2B-4C03-9CF4-3468FC3A2DC4}" type="slidenum">
              <a:rPr lang="en-US" smtClean="0"/>
              <a:t>6</a:t>
            </a:fld>
            <a:endParaRPr lang="en-US"/>
          </a:p>
        </p:txBody>
      </p:sp>
    </p:spTree>
    <p:extLst>
      <p:ext uri="{BB962C8B-B14F-4D97-AF65-F5344CB8AC3E}">
        <p14:creationId xmlns:p14="http://schemas.microsoft.com/office/powerpoint/2010/main" val="190088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Intersectionality is an important consideration in this context– see the intersectional makeup of engineering across time. There is also variation in representation across STEMM fields. </a:t>
            </a:r>
          </a:p>
          <a:p>
            <a:endParaRPr lang="en-US" dirty="0"/>
          </a:p>
          <a:p>
            <a:r>
              <a:rPr lang="en-US" dirty="0"/>
              <a:t>The experience of women of color in STEMM was documented in 1976 in “The Double Bind,” a report co-authored by SEA Change Director Shirley Malcom. Unfortunately, many of the issues described in the report are still relevant in 2021.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69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“Intervention” programs refer to initiatives that serve to interrupt the status quo. For instance, a bridge program tailored for underrepresented undergraduates that helps them prepare for and enter into graduate school. Most interventions focus on communities of people considered to be underrepresented, at least in STEMM fields. </a:t>
            </a:r>
          </a:p>
          <a:p>
            <a:endParaRPr lang="en-US" dirty="0"/>
          </a:p>
          <a:p>
            <a:r>
              <a:rPr lang="en-US" dirty="0"/>
              <a:t>A model for the evolution of intervention programs details a change from isolated projects to structural transformation. To achieve true reform in the higher education system, commitment and funding at the institutional level is needed.</a:t>
            </a:r>
          </a:p>
          <a:p>
            <a:endParaRPr lang="en-US" dirty="0"/>
          </a:p>
          <a:p>
            <a:r>
              <a:rPr lang="en-US" dirty="0"/>
              <a:t>Most programs fall into the “isolated projects” or “department/school-based efforts” – they rely on soft money and do not have the commitment of the full institution. They are often started and maintained by a passionate individual (or group of individuals), many of whom volunteer their time.</a:t>
            </a:r>
          </a:p>
          <a:p>
            <a:endParaRPr lang="en-US" dirty="0"/>
          </a:p>
          <a:p>
            <a:r>
              <a:rPr lang="en-US" dirty="0"/>
              <a:t>What happens when intervention programs run out of external funding? If their director or champion leaves the university? Often, the programs are not institutionalized at that time. Without building that capacity, or changing the systems underpinning such efforts, interventions won’t be effective in the long-term.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27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Consensus reports and studies over the past several decades have called for systemic change, changes to culture and climate, as the main recommendation for addressing issues in higher education.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60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Athena Project was started in the UK in 1999 by a handful of women in universities who were fed up with the gender disparities in STEMM.</a:t>
            </a:r>
          </a:p>
          <a:p>
            <a:endParaRPr lang="en-US" dirty="0"/>
          </a:p>
          <a:p>
            <a:r>
              <a:rPr lang="en-US" dirty="0"/>
              <a:t>The program grew, and the Equality Challenge Unit (now part of Advance HE) launched Athena SWAN in 2005. In 2011, the UK Chief Medical Officer stated that funding would be tied to having a Silver Athena SWAN or above, and participation skyrocketed.</a:t>
            </a:r>
          </a:p>
          <a:p>
            <a:endParaRPr lang="en-US" dirty="0"/>
          </a:p>
          <a:p>
            <a:r>
              <a:rPr lang="en-US" dirty="0"/>
              <a:t>A 2014 external evaluation showed some progress, Athena SWAN had spread to Ireland, and ECU launched a separate Race Equality Charter in 2015. At the same time, SAGE was launched in Australia as an adaptation of Athena SWAN.  </a:t>
            </a:r>
          </a:p>
          <a:p>
            <a:endParaRPr lang="en-US" dirty="0"/>
          </a:p>
          <a:p>
            <a:r>
              <a:rPr lang="en-US" dirty="0"/>
              <a:t>In 2015, a group of three women from the US went to spend time at Queen’s University Belfast. They were impressed with Athena SWAN and wondered if it could be brought to the US. They approached OSTP, but wisely OSTP suggested that an initiative like this could not sit in a government office in the United States. They recommended Shirley Malcom and AAAS as the next step.</a:t>
            </a:r>
          </a:p>
          <a:p>
            <a:endParaRPr lang="en-US" dirty="0"/>
          </a:p>
          <a:p>
            <a:r>
              <a:rPr lang="en-US" dirty="0"/>
              <a:t>SEA Change was launched as a pilot using the same fundamental framework as Athena SWAN, REC, and SAGE: institutional commitment to principles, holistic self-assessment framework, and cyclical peer-reviewed awards.</a:t>
            </a:r>
          </a:p>
          <a:p>
            <a:endParaRPr lang="en-US" dirty="0"/>
          </a:p>
          <a:p>
            <a:r>
              <a:rPr lang="en-US" dirty="0"/>
              <a:t>Since its initial launch, we have seen the launch of SEA Change Biomedicine in the US, Dimensions in Canada, and two pilot programs in India and Brazil.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51458E-2A2B-4C03-9CF4-3468FC3A2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05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31167"/>
            <a:ext cx="10363200" cy="778228"/>
          </a:xfrm>
        </p:spPr>
        <p:txBody>
          <a:bodyPr/>
          <a:lstStyle/>
          <a:p>
            <a:r>
              <a:rPr lang="en-US"/>
              <a:t>Click to edit Master title style</a:t>
            </a:r>
          </a:p>
        </p:txBody>
      </p:sp>
      <p:sp>
        <p:nvSpPr>
          <p:cNvPr id="3" name="Subtitle 2"/>
          <p:cNvSpPr>
            <a:spLocks noGrp="1"/>
          </p:cNvSpPr>
          <p:nvPr>
            <p:ph type="subTitle" idx="1"/>
          </p:nvPr>
        </p:nvSpPr>
        <p:spPr>
          <a:xfrm>
            <a:off x="1828800" y="4812547"/>
            <a:ext cx="8534400" cy="524388"/>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A71F7-5721-6046-9CC7-A354F500E8DA}"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85529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A71F7-5721-6046-9CC7-A354F500E8DA}"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3575884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A71F7-5721-6046-9CC7-A354F500E8DA}"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DF71-C22A-164F-8D78-1E83E1562AAA}" type="slidenum">
              <a:rPr lang="en-US" smtClean="0"/>
              <a:t>‹#›</a:t>
            </a:fld>
            <a:endParaRPr lang="en-US"/>
          </a:p>
        </p:txBody>
      </p:sp>
      <p:sp>
        <p:nvSpPr>
          <p:cNvPr id="7" name="Rectangle 6">
            <a:extLst>
              <a:ext uri="{FF2B5EF4-FFF2-40B4-BE49-F238E27FC236}">
                <a16:creationId xmlns:a16="http://schemas.microsoft.com/office/drawing/2014/main" id="{2452B181-A3FF-4181-8AB6-A592E61E5972}"/>
              </a:ext>
              <a:ext uri="{C183D7F6-B498-43B3-948B-1728B52AA6E4}">
                <adec:decorative xmlns:adec="http://schemas.microsoft.com/office/drawing/2017/decorative" val="1"/>
              </a:ext>
            </a:extLst>
          </p:cNvPr>
          <p:cNvSpPr/>
          <p:nvPr userDrawn="1"/>
        </p:nvSpPr>
        <p:spPr>
          <a:xfrm>
            <a:off x="113016" y="6133672"/>
            <a:ext cx="1243173" cy="636998"/>
          </a:xfrm>
          <a:prstGeom prst="rect">
            <a:avLst/>
          </a:prstGeom>
          <a:solidFill>
            <a:srgbClr val="0356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CC4C4E-C0B1-4021-A0E4-4C10256C1D0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620" y="6196602"/>
            <a:ext cx="991963" cy="574068"/>
          </a:xfrm>
          <a:prstGeom prst="rect">
            <a:avLst/>
          </a:prstGeom>
        </p:spPr>
      </p:pic>
    </p:spTree>
    <p:extLst>
      <p:ext uri="{BB962C8B-B14F-4D97-AF65-F5344CB8AC3E}">
        <p14:creationId xmlns:p14="http://schemas.microsoft.com/office/powerpoint/2010/main" val="339547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4164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5477606"/>
            <a:ext cx="8534400" cy="896815"/>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42AC4A1-443E-B441-870F-B72B13EF1DB1}"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0875-CC40-134B-B70C-BFB68CA04B5D}" type="slidenum">
              <a:rPr lang="en-US" smtClean="0"/>
              <a:t>‹#›</a:t>
            </a:fld>
            <a:endParaRPr lang="en-US"/>
          </a:p>
        </p:txBody>
      </p:sp>
    </p:spTree>
    <p:extLst>
      <p:ext uri="{BB962C8B-B14F-4D97-AF65-F5344CB8AC3E}">
        <p14:creationId xmlns:p14="http://schemas.microsoft.com/office/powerpoint/2010/main" val="295621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42AC4A1-443E-B441-870F-B72B13EF1DB1}"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90875-CC40-134B-B70C-BFB68CA04B5D}" type="slidenum">
              <a:rPr lang="en-US" smtClean="0"/>
              <a:t>‹#›</a:t>
            </a:fld>
            <a:endParaRPr lang="en-US"/>
          </a:p>
        </p:txBody>
      </p:sp>
    </p:spTree>
    <p:extLst>
      <p:ext uri="{BB962C8B-B14F-4D97-AF65-F5344CB8AC3E}">
        <p14:creationId xmlns:p14="http://schemas.microsoft.com/office/powerpoint/2010/main" val="10702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AC4A1-443E-B441-870F-B72B13EF1DB1}" type="datetimeFigureOut">
              <a:rPr lang="en-US" smtClean="0"/>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90875-CC40-134B-B70C-BFB68CA04B5D}" type="slidenum">
              <a:rPr lang="en-US" smtClean="0"/>
              <a:t>‹#›</a:t>
            </a:fld>
            <a:endParaRPr lang="en-US"/>
          </a:p>
        </p:txBody>
      </p:sp>
    </p:spTree>
    <p:extLst>
      <p:ext uri="{BB962C8B-B14F-4D97-AF65-F5344CB8AC3E}">
        <p14:creationId xmlns:p14="http://schemas.microsoft.com/office/powerpoint/2010/main" val="682280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AC4A1-443E-B441-870F-B72B13EF1DB1}" type="datetimeFigureOut">
              <a:rPr lang="en-US" smtClean="0"/>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90875-CC40-134B-B70C-BFB68CA04B5D}" type="slidenum">
              <a:rPr lang="en-US" smtClean="0"/>
              <a:t>‹#›</a:t>
            </a:fld>
            <a:endParaRPr lang="en-US"/>
          </a:p>
        </p:txBody>
      </p:sp>
    </p:spTree>
    <p:extLst>
      <p:ext uri="{BB962C8B-B14F-4D97-AF65-F5344CB8AC3E}">
        <p14:creationId xmlns:p14="http://schemas.microsoft.com/office/powerpoint/2010/main" val="1088953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96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A71F7-5721-6046-9CC7-A354F500E8DA}"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238339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A71F7-5721-6046-9CC7-A354F500E8DA}"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159842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A71F7-5721-6046-9CC7-A354F500E8DA}"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346746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A71F7-5721-6046-9CC7-A354F500E8DA}" type="datetimeFigureOut">
              <a:rPr lang="en-US" smtClean="0"/>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386560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A71F7-5721-6046-9CC7-A354F500E8DA}" type="datetimeFigureOut">
              <a:rPr lang="en-US" smtClean="0"/>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223311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A71F7-5721-6046-9CC7-A354F500E8DA}" type="datetimeFigureOut">
              <a:rPr lang="en-US" smtClean="0"/>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409492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7A71F7-5721-6046-9CC7-A354F500E8DA}"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147481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7A71F7-5721-6046-9CC7-A354F500E8DA}"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DF71-C22A-164F-8D78-1E83E1562AAA}" type="slidenum">
              <a:rPr lang="en-US" smtClean="0"/>
              <a:t>‹#›</a:t>
            </a:fld>
            <a:endParaRPr lang="en-US"/>
          </a:p>
        </p:txBody>
      </p:sp>
    </p:spTree>
    <p:extLst>
      <p:ext uri="{BB962C8B-B14F-4D97-AF65-F5344CB8AC3E}">
        <p14:creationId xmlns:p14="http://schemas.microsoft.com/office/powerpoint/2010/main" val="47858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4024"/>
            <a:ext cx="10972800" cy="963614"/>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37831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5594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A71F7-5721-6046-9CC7-A354F500E8DA}" type="datetimeFigureOut">
              <a:rPr lang="en-US" smtClean="0"/>
              <a:t>8/17/2022</a:t>
            </a:fld>
            <a:endParaRPr lang="en-US"/>
          </a:p>
        </p:txBody>
      </p:sp>
      <p:sp>
        <p:nvSpPr>
          <p:cNvPr id="5" name="Footer Placeholder 4"/>
          <p:cNvSpPr>
            <a:spLocks noGrp="1"/>
          </p:cNvSpPr>
          <p:nvPr>
            <p:ph type="ftr" sz="quarter" idx="3"/>
          </p:nvPr>
        </p:nvSpPr>
        <p:spPr>
          <a:xfrm>
            <a:off x="4165600" y="5594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5594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EDF71-C22A-164F-8D78-1E83E1562AAA}" type="slidenum">
              <a:rPr lang="en-US" smtClean="0"/>
              <a:t>‹#›</a:t>
            </a:fld>
            <a:endParaRPr lang="en-US"/>
          </a:p>
        </p:txBody>
      </p:sp>
      <p:pic>
        <p:nvPicPr>
          <p:cNvPr id="7" name="Picture 6" descr="head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317500"/>
          </a:xfrm>
          <a:prstGeom prst="rect">
            <a:avLst/>
          </a:prstGeom>
        </p:spPr>
      </p:pic>
      <p:pic>
        <p:nvPicPr>
          <p:cNvPr id="8" name="Picture 7" descr="footer.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96000"/>
            <a:ext cx="12192000" cy="762000"/>
          </a:xfrm>
          <a:prstGeom prst="rect">
            <a:avLst/>
          </a:prstGeom>
        </p:spPr>
      </p:pic>
      <p:sp>
        <p:nvSpPr>
          <p:cNvPr id="9" name="Rectangle 8">
            <a:extLst>
              <a:ext uri="{FF2B5EF4-FFF2-40B4-BE49-F238E27FC236}">
                <a16:creationId xmlns:a16="http://schemas.microsoft.com/office/drawing/2014/main" id="{7D445477-B924-4905-B26B-880352CF0C06}"/>
              </a:ext>
              <a:ext uri="{C183D7F6-B498-43B3-948B-1728B52AA6E4}">
                <adec:decorative xmlns:adec="http://schemas.microsoft.com/office/drawing/2017/decorative" val="1"/>
              </a:ext>
            </a:extLst>
          </p:cNvPr>
          <p:cNvSpPr/>
          <p:nvPr userDrawn="1"/>
        </p:nvSpPr>
        <p:spPr>
          <a:xfrm>
            <a:off x="113016" y="6133672"/>
            <a:ext cx="1243173" cy="636998"/>
          </a:xfrm>
          <a:prstGeom prst="rect">
            <a:avLst/>
          </a:prstGeom>
          <a:solidFill>
            <a:srgbClr val="0356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E259811-0E1E-4ED7-8449-ADF85011B06B}"/>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20" y="6196602"/>
            <a:ext cx="991963" cy="574068"/>
          </a:xfrm>
          <a:prstGeom prst="rect">
            <a:avLst/>
          </a:prstGeom>
        </p:spPr>
      </p:pic>
    </p:spTree>
    <p:extLst>
      <p:ext uri="{BB962C8B-B14F-4D97-AF65-F5344CB8AC3E}">
        <p14:creationId xmlns:p14="http://schemas.microsoft.com/office/powerpoint/2010/main" val="42830239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accent3"/>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68436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AC4A1-443E-B441-870F-B72B13EF1DB1}" type="datetimeFigureOut">
              <a:rPr lang="en-US" smtClean="0"/>
              <a:t>8/17/2022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90875-CC40-134B-B70C-BFB68CA04B5D}" type="slidenum">
              <a:rPr lang="en-US" smtClean="0"/>
              <a:t>‹#›</a:t>
            </a:fld>
            <a:endParaRPr lang="en-US"/>
          </a:p>
        </p:txBody>
      </p:sp>
      <p:pic>
        <p:nvPicPr>
          <p:cNvPr id="7" name="Picture 6"/>
          <p:cNvPicPr>
            <a:picLocks noChangeAspect="1"/>
          </p:cNvPicPr>
          <p:nvPr userDrawn="1"/>
        </p:nvPicPr>
        <p:blipFill>
          <a:blip r:embed="rId7"/>
          <a:srcRect/>
          <a:stretch/>
        </p:blipFill>
        <p:spPr>
          <a:xfrm>
            <a:off x="3289003" y="433137"/>
            <a:ext cx="5613994" cy="3248924"/>
          </a:xfrm>
          <a:prstGeom prst="rect">
            <a:avLst/>
          </a:prstGeom>
        </p:spPr>
      </p:pic>
    </p:spTree>
    <p:extLst>
      <p:ext uri="{BB962C8B-B14F-4D97-AF65-F5344CB8AC3E}">
        <p14:creationId xmlns:p14="http://schemas.microsoft.com/office/powerpoint/2010/main" val="1118229194"/>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80" r:id="rId3"/>
    <p:sldLayoutId id="2147483681" r:id="rId4"/>
    <p:sldLayoutId id="2147483682" r:id="rId5"/>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mailto:seachange@aaas.or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9557" y="4205004"/>
            <a:ext cx="7692887" cy="1679713"/>
          </a:xfrm>
        </p:spPr>
        <p:txBody>
          <a:bodyPr>
            <a:noAutofit/>
          </a:bodyPr>
          <a:lstStyle/>
          <a:p>
            <a:pPr lvl="0"/>
            <a:r>
              <a:rPr lang="en-US" sz="3600" dirty="0"/>
              <a:t>Making Diversity, Equity, and Inclusion in STEMM the Norm</a:t>
            </a:r>
          </a:p>
        </p:txBody>
      </p:sp>
      <p:sp>
        <p:nvSpPr>
          <p:cNvPr id="3" name="TextBox 2">
            <a:extLst>
              <a:ext uri="{FF2B5EF4-FFF2-40B4-BE49-F238E27FC236}">
                <a16:creationId xmlns:a16="http://schemas.microsoft.com/office/drawing/2014/main" id="{3EC422F6-3607-4A78-95FF-1CB1470D2650}"/>
              </a:ext>
            </a:extLst>
          </p:cNvPr>
          <p:cNvSpPr txBox="1"/>
          <p:nvPr/>
        </p:nvSpPr>
        <p:spPr>
          <a:xfrm>
            <a:off x="2794679" y="6158077"/>
            <a:ext cx="6602641" cy="400110"/>
          </a:xfrm>
          <a:prstGeom prst="rect">
            <a:avLst/>
          </a:prstGeom>
          <a:noFill/>
        </p:spPr>
        <p:txBody>
          <a:bodyPr wrap="none" rtlCol="0">
            <a:spAutoFit/>
          </a:bodyPr>
          <a:lstStyle/>
          <a:p>
            <a:pPr>
              <a:defRPr/>
            </a:pPr>
            <a:r>
              <a:rPr lang="en-US" sz="2000" dirty="0">
                <a:solidFill>
                  <a:srgbClr val="000000"/>
                </a:solidFill>
                <a:latin typeface="Calibri"/>
              </a:rPr>
              <a:t>Science, technology, engineering, mathematics, and medicine</a:t>
            </a:r>
          </a:p>
        </p:txBody>
      </p:sp>
    </p:spTree>
    <p:extLst>
      <p:ext uri="{BB962C8B-B14F-4D97-AF65-F5344CB8AC3E}">
        <p14:creationId xmlns:p14="http://schemas.microsoft.com/office/powerpoint/2010/main" val="1712047743"/>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0E05-64E6-49B3-87B0-98C47EA9F03F}"/>
              </a:ext>
            </a:extLst>
          </p:cNvPr>
          <p:cNvSpPr>
            <a:spLocks noGrp="1"/>
          </p:cNvSpPr>
          <p:nvPr>
            <p:ph type="title"/>
          </p:nvPr>
        </p:nvSpPr>
        <p:spPr/>
        <p:txBody>
          <a:bodyPr>
            <a:normAutofit fontScale="90000"/>
          </a:bodyPr>
          <a:lstStyle/>
          <a:p>
            <a:r>
              <a:rPr lang="en-US" dirty="0"/>
              <a:t>Equality Charters Process: </a:t>
            </a:r>
            <a:br>
              <a:rPr lang="en-US" dirty="0"/>
            </a:br>
            <a:r>
              <a:rPr lang="en-US" dirty="0"/>
              <a:t>Adapted Globally</a:t>
            </a:r>
          </a:p>
        </p:txBody>
      </p:sp>
      <p:pic>
        <p:nvPicPr>
          <p:cNvPr id="8" name="Picture 7" descr="Race Equality Charter Logo">
            <a:extLst>
              <a:ext uri="{FF2B5EF4-FFF2-40B4-BE49-F238E27FC236}">
                <a16:creationId xmlns:a16="http://schemas.microsoft.com/office/drawing/2014/main" id="{C80CEC8E-1B49-4A55-9FDC-71623D6DF97E}"/>
              </a:ext>
            </a:extLst>
          </p:cNvPr>
          <p:cNvPicPr>
            <a:picLocks noChangeAspect="1"/>
          </p:cNvPicPr>
          <p:nvPr/>
        </p:nvPicPr>
        <p:blipFill>
          <a:blip r:embed="rId3"/>
          <a:stretch>
            <a:fillRect/>
          </a:stretch>
        </p:blipFill>
        <p:spPr>
          <a:xfrm>
            <a:off x="4595813" y="2189047"/>
            <a:ext cx="1617157" cy="1189599"/>
          </a:xfrm>
          <a:prstGeom prst="rect">
            <a:avLst/>
          </a:prstGeom>
        </p:spPr>
      </p:pic>
      <p:pic>
        <p:nvPicPr>
          <p:cNvPr id="10" name="Picture 9" descr="Athena SWAN logo">
            <a:extLst>
              <a:ext uri="{FF2B5EF4-FFF2-40B4-BE49-F238E27FC236}">
                <a16:creationId xmlns:a16="http://schemas.microsoft.com/office/drawing/2014/main" id="{A1A53CD6-CD5E-404E-AC52-EAECD399B568}"/>
              </a:ext>
            </a:extLst>
          </p:cNvPr>
          <p:cNvPicPr>
            <a:picLocks noChangeAspect="1"/>
          </p:cNvPicPr>
          <p:nvPr/>
        </p:nvPicPr>
        <p:blipFill>
          <a:blip r:embed="rId4"/>
          <a:stretch>
            <a:fillRect/>
          </a:stretch>
        </p:blipFill>
        <p:spPr>
          <a:xfrm>
            <a:off x="122759" y="2188313"/>
            <a:ext cx="1920542" cy="1191066"/>
          </a:xfrm>
          <a:prstGeom prst="rect">
            <a:avLst/>
          </a:prstGeom>
        </p:spPr>
      </p:pic>
      <p:pic>
        <p:nvPicPr>
          <p:cNvPr id="12" name="Picture 11" descr="Science in Australia Gender Equity logo">
            <a:extLst>
              <a:ext uri="{FF2B5EF4-FFF2-40B4-BE49-F238E27FC236}">
                <a16:creationId xmlns:a16="http://schemas.microsoft.com/office/drawing/2014/main" id="{F68216B0-0072-4471-984A-620A0838335C}"/>
              </a:ext>
            </a:extLst>
          </p:cNvPr>
          <p:cNvPicPr>
            <a:picLocks noChangeAspect="1"/>
          </p:cNvPicPr>
          <p:nvPr/>
        </p:nvPicPr>
        <p:blipFill rotWithShape="1">
          <a:blip r:embed="rId5"/>
          <a:srcRect l="23456" t="15390" r="26626" b="16541"/>
          <a:stretch/>
        </p:blipFill>
        <p:spPr>
          <a:xfrm>
            <a:off x="6496216" y="2062555"/>
            <a:ext cx="1057912" cy="1442583"/>
          </a:xfrm>
          <a:prstGeom prst="rect">
            <a:avLst/>
          </a:prstGeom>
        </p:spPr>
      </p:pic>
      <p:sp>
        <p:nvSpPr>
          <p:cNvPr id="13" name="TextBox 12">
            <a:extLst>
              <a:ext uri="{FF2B5EF4-FFF2-40B4-BE49-F238E27FC236}">
                <a16:creationId xmlns:a16="http://schemas.microsoft.com/office/drawing/2014/main" id="{59D9703A-41E3-44F4-910B-6F519E26EF01}"/>
              </a:ext>
            </a:extLst>
          </p:cNvPr>
          <p:cNvSpPr txBox="1"/>
          <p:nvPr/>
        </p:nvSpPr>
        <p:spPr>
          <a:xfrm>
            <a:off x="220768"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2005</a:t>
            </a:r>
          </a:p>
        </p:txBody>
      </p:sp>
      <p:sp>
        <p:nvSpPr>
          <p:cNvPr id="14" name="TextBox 13">
            <a:extLst>
              <a:ext uri="{FF2B5EF4-FFF2-40B4-BE49-F238E27FC236}">
                <a16:creationId xmlns:a16="http://schemas.microsoft.com/office/drawing/2014/main" id="{5A28CDA6-B6D2-4202-A6E0-D56D388A2099}"/>
              </a:ext>
            </a:extLst>
          </p:cNvPr>
          <p:cNvSpPr txBox="1"/>
          <p:nvPr/>
        </p:nvSpPr>
        <p:spPr>
          <a:xfrm>
            <a:off x="4691535"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2015</a:t>
            </a:r>
          </a:p>
        </p:txBody>
      </p:sp>
      <p:sp>
        <p:nvSpPr>
          <p:cNvPr id="15" name="TextBox 14">
            <a:extLst>
              <a:ext uri="{FF2B5EF4-FFF2-40B4-BE49-F238E27FC236}">
                <a16:creationId xmlns:a16="http://schemas.microsoft.com/office/drawing/2014/main" id="{0DA7550C-C0E5-4866-AACB-2585F733E038}"/>
              </a:ext>
            </a:extLst>
          </p:cNvPr>
          <p:cNvSpPr txBox="1"/>
          <p:nvPr/>
        </p:nvSpPr>
        <p:spPr>
          <a:xfrm>
            <a:off x="6503335"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2015</a:t>
            </a:r>
          </a:p>
        </p:txBody>
      </p:sp>
      <p:grpSp>
        <p:nvGrpSpPr>
          <p:cNvPr id="18" name="Group 17" descr="Equality Challenge Unit - Now part of Advance HE">
            <a:extLst>
              <a:ext uri="{FF2B5EF4-FFF2-40B4-BE49-F238E27FC236}">
                <a16:creationId xmlns:a16="http://schemas.microsoft.com/office/drawing/2014/main" id="{9A7A6725-EC83-45F1-BC90-3F9429CDD859}"/>
              </a:ext>
            </a:extLst>
          </p:cNvPr>
          <p:cNvGrpSpPr/>
          <p:nvPr/>
        </p:nvGrpSpPr>
        <p:grpSpPr>
          <a:xfrm>
            <a:off x="907606" y="5315508"/>
            <a:ext cx="3397648" cy="741305"/>
            <a:chOff x="457200" y="4313632"/>
            <a:chExt cx="4714875" cy="1028700"/>
          </a:xfrm>
        </p:grpSpPr>
        <p:pic>
          <p:nvPicPr>
            <p:cNvPr id="1026" name="Picture 2" descr="https://www.ecu.ac.uk/wp-content/uploads/2018/06/advance-he2.png">
              <a:extLst>
                <a:ext uri="{FF2B5EF4-FFF2-40B4-BE49-F238E27FC236}">
                  <a16:creationId xmlns:a16="http://schemas.microsoft.com/office/drawing/2014/main" id="{363808D1-5504-4833-91A3-D25AD0D2F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950" y="4313632"/>
              <a:ext cx="32861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cu.ac.uk/wp-content/uploads/2016/03/ECU_RGB-logo-for-survey-small-.jpg">
              <a:extLst>
                <a:ext uri="{FF2B5EF4-FFF2-40B4-BE49-F238E27FC236}">
                  <a16:creationId xmlns:a16="http://schemas.microsoft.com/office/drawing/2014/main" id="{91A3DFCC-42A5-4A44-A7F5-0399061C4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356494"/>
              <a:ext cx="1428750" cy="94297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SEA Change logo">
            <a:extLst>
              <a:ext uri="{FF2B5EF4-FFF2-40B4-BE49-F238E27FC236}">
                <a16:creationId xmlns:a16="http://schemas.microsoft.com/office/drawing/2014/main" id="{03DA5A3C-901D-4E1F-BB6A-242A2548DF1F}"/>
              </a:ext>
            </a:extLst>
          </p:cNvPr>
          <p:cNvPicPr>
            <a:picLocks noChangeAspect="1"/>
          </p:cNvPicPr>
          <p:nvPr/>
        </p:nvPicPr>
        <p:blipFill>
          <a:blip r:embed="rId8"/>
          <a:stretch>
            <a:fillRect/>
          </a:stretch>
        </p:blipFill>
        <p:spPr>
          <a:xfrm>
            <a:off x="7864462" y="2278132"/>
            <a:ext cx="1747701" cy="1011428"/>
          </a:xfrm>
          <a:prstGeom prst="rect">
            <a:avLst/>
          </a:prstGeom>
        </p:spPr>
      </p:pic>
      <p:sp>
        <p:nvSpPr>
          <p:cNvPr id="17" name="TextBox 16">
            <a:extLst>
              <a:ext uri="{FF2B5EF4-FFF2-40B4-BE49-F238E27FC236}">
                <a16:creationId xmlns:a16="http://schemas.microsoft.com/office/drawing/2014/main" id="{9A01D375-69BC-4876-9405-C6D932282F67}"/>
              </a:ext>
            </a:extLst>
          </p:cNvPr>
          <p:cNvSpPr txBox="1"/>
          <p:nvPr/>
        </p:nvSpPr>
        <p:spPr>
          <a:xfrm>
            <a:off x="8218458"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2017</a:t>
            </a:r>
          </a:p>
        </p:txBody>
      </p:sp>
      <p:pic>
        <p:nvPicPr>
          <p:cNvPr id="9" name="Picture 8" descr="Dimensions logo">
            <a:extLst>
              <a:ext uri="{FF2B5EF4-FFF2-40B4-BE49-F238E27FC236}">
                <a16:creationId xmlns:a16="http://schemas.microsoft.com/office/drawing/2014/main" id="{0EB1C777-404F-4A76-9DEB-779AEC0C3A8F}"/>
              </a:ext>
            </a:extLst>
          </p:cNvPr>
          <p:cNvPicPr>
            <a:picLocks noChangeAspect="1"/>
          </p:cNvPicPr>
          <p:nvPr/>
        </p:nvPicPr>
        <p:blipFill>
          <a:blip r:embed="rId9"/>
          <a:stretch>
            <a:fillRect/>
          </a:stretch>
        </p:blipFill>
        <p:spPr>
          <a:xfrm>
            <a:off x="9818715" y="2585317"/>
            <a:ext cx="2124260" cy="397058"/>
          </a:xfrm>
          <a:prstGeom prst="rect">
            <a:avLst/>
          </a:prstGeom>
        </p:spPr>
      </p:pic>
      <p:sp>
        <p:nvSpPr>
          <p:cNvPr id="20" name="TextBox 19">
            <a:extLst>
              <a:ext uri="{FF2B5EF4-FFF2-40B4-BE49-F238E27FC236}">
                <a16:creationId xmlns:a16="http://schemas.microsoft.com/office/drawing/2014/main" id="{1F62B1FD-0759-4779-BC2C-D5BB2893913A}"/>
              </a:ext>
            </a:extLst>
          </p:cNvPr>
          <p:cNvSpPr txBox="1"/>
          <p:nvPr/>
        </p:nvSpPr>
        <p:spPr>
          <a:xfrm>
            <a:off x="10360991"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2019</a:t>
            </a:r>
          </a:p>
        </p:txBody>
      </p:sp>
      <p:pic>
        <p:nvPicPr>
          <p:cNvPr id="7" name="Picture 6" descr="Arrow&#10;&#10;Description automatically generated with low confidence">
            <a:extLst>
              <a:ext uri="{FF2B5EF4-FFF2-40B4-BE49-F238E27FC236}">
                <a16:creationId xmlns:a16="http://schemas.microsoft.com/office/drawing/2014/main" id="{B9B78EFC-ED3C-4688-AD23-7F345A7D7113}"/>
              </a:ext>
            </a:extLst>
          </p:cNvPr>
          <p:cNvPicPr>
            <a:picLocks noChangeAspect="1"/>
          </p:cNvPicPr>
          <p:nvPr/>
        </p:nvPicPr>
        <p:blipFill rotWithShape="1">
          <a:blip r:embed="rId10"/>
          <a:srcRect t="20483" b="18278"/>
          <a:stretch/>
        </p:blipFill>
        <p:spPr>
          <a:xfrm>
            <a:off x="1863599" y="2180687"/>
            <a:ext cx="2789652" cy="1263469"/>
          </a:xfrm>
          <a:prstGeom prst="rect">
            <a:avLst/>
          </a:prstGeom>
        </p:spPr>
      </p:pic>
      <p:sp>
        <p:nvSpPr>
          <p:cNvPr id="21" name="TextBox 20">
            <a:extLst>
              <a:ext uri="{FF2B5EF4-FFF2-40B4-BE49-F238E27FC236}">
                <a16:creationId xmlns:a16="http://schemas.microsoft.com/office/drawing/2014/main" id="{B1620258-9AF2-44D6-A4E1-B0107E514B80}"/>
              </a:ext>
            </a:extLst>
          </p:cNvPr>
          <p:cNvSpPr txBox="1"/>
          <p:nvPr/>
        </p:nvSpPr>
        <p:spPr>
          <a:xfrm>
            <a:off x="2359881" y="3611882"/>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2014</a:t>
            </a:r>
          </a:p>
        </p:txBody>
      </p:sp>
      <p:pic>
        <p:nvPicPr>
          <p:cNvPr id="5" name="Picture 4" descr="Logo, company name&#10;&#10;Description automatically generated">
            <a:extLst>
              <a:ext uri="{FF2B5EF4-FFF2-40B4-BE49-F238E27FC236}">
                <a16:creationId xmlns:a16="http://schemas.microsoft.com/office/drawing/2014/main" id="{63A9CFB8-F992-78EB-C060-1D9EA58F5D41}"/>
              </a:ext>
            </a:extLst>
          </p:cNvPr>
          <p:cNvPicPr>
            <a:picLocks noChangeAspect="1"/>
          </p:cNvPicPr>
          <p:nvPr/>
        </p:nvPicPr>
        <p:blipFill>
          <a:blip r:embed="rId11"/>
          <a:stretch>
            <a:fillRect/>
          </a:stretch>
        </p:blipFill>
        <p:spPr>
          <a:xfrm>
            <a:off x="7749850" y="4499886"/>
            <a:ext cx="1976923" cy="1192928"/>
          </a:xfrm>
          <a:prstGeom prst="rect">
            <a:avLst/>
          </a:prstGeom>
        </p:spPr>
      </p:pic>
      <p:sp>
        <p:nvSpPr>
          <p:cNvPr id="22" name="TextBox 21">
            <a:extLst>
              <a:ext uri="{FF2B5EF4-FFF2-40B4-BE49-F238E27FC236}">
                <a16:creationId xmlns:a16="http://schemas.microsoft.com/office/drawing/2014/main" id="{DFD660B9-617A-6219-5BAC-C78A378601C1}"/>
              </a:ext>
            </a:extLst>
          </p:cNvPr>
          <p:cNvSpPr txBox="1"/>
          <p:nvPr/>
        </p:nvSpPr>
        <p:spPr>
          <a:xfrm>
            <a:off x="8218458" y="5719297"/>
            <a:ext cx="10397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Est. 2020</a:t>
            </a:r>
          </a:p>
        </p:txBody>
      </p:sp>
      <p:pic>
        <p:nvPicPr>
          <p:cNvPr id="11" name="Graphic 10" descr="Badge Follow outline">
            <a:extLst>
              <a:ext uri="{FF2B5EF4-FFF2-40B4-BE49-F238E27FC236}">
                <a16:creationId xmlns:a16="http://schemas.microsoft.com/office/drawing/2014/main" id="{A3DE4495-8BB5-2DAC-3888-79B1F4320C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62027" y="4073669"/>
            <a:ext cx="369332" cy="369332"/>
          </a:xfrm>
          <a:prstGeom prst="rect">
            <a:avLst/>
          </a:prstGeom>
        </p:spPr>
      </p:pic>
    </p:spTree>
    <p:extLst>
      <p:ext uri="{BB962C8B-B14F-4D97-AF65-F5344CB8AC3E}">
        <p14:creationId xmlns:p14="http://schemas.microsoft.com/office/powerpoint/2010/main" val="276133826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D13A1-1863-464D-92C1-E06E9477A52F}"/>
              </a:ext>
            </a:extLst>
          </p:cNvPr>
          <p:cNvSpPr>
            <a:spLocks noGrp="1"/>
          </p:cNvSpPr>
          <p:nvPr>
            <p:ph idx="1"/>
          </p:nvPr>
        </p:nvSpPr>
        <p:spPr>
          <a:xfrm>
            <a:off x="772026" y="2663795"/>
            <a:ext cx="10647947" cy="3783189"/>
          </a:xfrm>
        </p:spPr>
        <p:txBody>
          <a:bodyPr>
            <a:normAutofit/>
          </a:bodyPr>
          <a:lstStyle/>
          <a:p>
            <a:pPr marL="0" indent="0">
              <a:buNone/>
            </a:pPr>
            <a:r>
              <a:rPr lang="en-US" dirty="0">
                <a:solidFill>
                  <a:schemeClr val="accent1"/>
                </a:solidFill>
              </a:rPr>
              <a:t>“AAAS seeks to advance science, engineering, and innovation throughout the world for the benefit of </a:t>
            </a:r>
            <a:r>
              <a:rPr lang="en-US" i="1" dirty="0">
                <a:solidFill>
                  <a:schemeClr val="accent1"/>
                </a:solidFill>
              </a:rPr>
              <a:t>all</a:t>
            </a:r>
            <a:r>
              <a:rPr lang="en-US" dirty="0">
                <a:solidFill>
                  <a:schemeClr val="accent1"/>
                </a:solidFill>
              </a:rPr>
              <a:t> people”</a:t>
            </a:r>
          </a:p>
          <a:p>
            <a:pPr lvl="1"/>
            <a:r>
              <a:rPr lang="en-US" dirty="0">
                <a:solidFill>
                  <a:schemeClr val="accent1"/>
                </a:solidFill>
              </a:rPr>
              <a:t>Foster education in science and technology for everyone</a:t>
            </a:r>
          </a:p>
          <a:p>
            <a:pPr lvl="1"/>
            <a:r>
              <a:rPr lang="en-US" dirty="0">
                <a:solidFill>
                  <a:schemeClr val="accent1"/>
                </a:solidFill>
              </a:rPr>
              <a:t>Strengthen and diversify the science and technology workforce</a:t>
            </a:r>
          </a:p>
          <a:p>
            <a:pPr lvl="1"/>
            <a:r>
              <a:rPr lang="en-US" dirty="0">
                <a:solidFill>
                  <a:schemeClr val="accent1"/>
                </a:solidFill>
              </a:rPr>
              <a:t>…every other point in the AAAS mission</a:t>
            </a:r>
          </a:p>
        </p:txBody>
      </p:sp>
      <p:pic>
        <p:nvPicPr>
          <p:cNvPr id="5" name="Picture 4">
            <a:extLst>
              <a:ext uri="{FF2B5EF4-FFF2-40B4-BE49-F238E27FC236}">
                <a16:creationId xmlns:a16="http://schemas.microsoft.com/office/drawing/2014/main" id="{222F00FD-378A-402C-A395-D201B837BBB6}"/>
              </a:ext>
            </a:extLst>
          </p:cNvPr>
          <p:cNvPicPr>
            <a:picLocks noChangeAspect="1"/>
          </p:cNvPicPr>
          <p:nvPr/>
        </p:nvPicPr>
        <p:blipFill>
          <a:blip r:embed="rId3"/>
          <a:stretch>
            <a:fillRect/>
          </a:stretch>
        </p:blipFill>
        <p:spPr>
          <a:xfrm>
            <a:off x="4389241" y="720880"/>
            <a:ext cx="3413519" cy="1539093"/>
          </a:xfrm>
          <a:prstGeom prst="rect">
            <a:avLst/>
          </a:prstGeom>
        </p:spPr>
      </p:pic>
    </p:spTree>
    <p:extLst>
      <p:ext uri="{BB962C8B-B14F-4D97-AF65-F5344CB8AC3E}">
        <p14:creationId xmlns:p14="http://schemas.microsoft.com/office/powerpoint/2010/main" val="232101599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CB28A8-8B7C-4343-A2A4-A319C5338F3E}"/>
              </a:ext>
            </a:extLst>
          </p:cNvPr>
          <p:cNvSpPr txBox="1"/>
          <p:nvPr/>
        </p:nvSpPr>
        <p:spPr>
          <a:xfrm>
            <a:off x="700118" y="1987108"/>
            <a:ext cx="5531668" cy="2308324"/>
          </a:xfrm>
          <a:prstGeom prst="rect">
            <a:avLst/>
          </a:prstGeom>
          <a:noFill/>
        </p:spPr>
        <p:txBody>
          <a:bodyPr wrap="square" rtlCol="0">
            <a:spAutoFit/>
          </a:bodyPr>
          <a:lstStyle/>
          <a:p>
            <a:r>
              <a:rPr lang="en-US" sz="2400" dirty="0"/>
              <a:t>A keystone AAAS initiative that seeks to catalyze and sustain systemic institutional transformation to cultivate equitable and inclusive colleges and universities that support the success of all students and scholars. </a:t>
            </a:r>
            <a:endParaRPr lang="en-US" sz="2400" b="1" dirty="0"/>
          </a:p>
        </p:txBody>
      </p:sp>
      <p:pic>
        <p:nvPicPr>
          <p:cNvPr id="3" name="Picture 2" descr="SEA Change logo surrounded in a circle by the three pillars: Institute, Community, and Awards">
            <a:extLst>
              <a:ext uri="{FF2B5EF4-FFF2-40B4-BE49-F238E27FC236}">
                <a16:creationId xmlns:a16="http://schemas.microsoft.com/office/drawing/2014/main" id="{DAAB4C9E-EB70-4324-9D59-5A6298096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669" y="1398906"/>
            <a:ext cx="4223392" cy="4223392"/>
          </a:xfrm>
          <a:prstGeom prst="rect">
            <a:avLst/>
          </a:prstGeom>
        </p:spPr>
      </p:pic>
      <p:sp>
        <p:nvSpPr>
          <p:cNvPr id="4" name="Title 1">
            <a:extLst>
              <a:ext uri="{FF2B5EF4-FFF2-40B4-BE49-F238E27FC236}">
                <a16:creationId xmlns:a16="http://schemas.microsoft.com/office/drawing/2014/main" id="{F9654DE8-7717-40BB-94D3-7A9D335D7F3C}"/>
              </a:ext>
            </a:extLst>
          </p:cNvPr>
          <p:cNvSpPr txBox="1">
            <a:spLocks/>
          </p:cNvSpPr>
          <p:nvPr/>
        </p:nvSpPr>
        <p:spPr>
          <a:xfrm>
            <a:off x="609600" y="454024"/>
            <a:ext cx="10972800" cy="963614"/>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solidFill>
                <a:latin typeface="+mj-lt"/>
                <a:ea typeface="+mj-ea"/>
                <a:cs typeface="+mj-cs"/>
              </a:defRPr>
            </a:lvl1pPr>
          </a:lstStyle>
          <a:p>
            <a:r>
              <a:rPr lang="en-US" dirty="0"/>
              <a:t>What is SEA Change</a:t>
            </a:r>
          </a:p>
        </p:txBody>
      </p:sp>
    </p:spTree>
    <p:extLst>
      <p:ext uri="{BB962C8B-B14F-4D97-AF65-F5344CB8AC3E}">
        <p14:creationId xmlns:p14="http://schemas.microsoft.com/office/powerpoint/2010/main" val="10785804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D25BF1-25CD-441C-8814-464C58A8EA8E}"/>
              </a:ext>
            </a:extLst>
          </p:cNvPr>
          <p:cNvSpPr txBox="1"/>
          <p:nvPr/>
        </p:nvSpPr>
        <p:spPr>
          <a:xfrm>
            <a:off x="455319" y="484199"/>
            <a:ext cx="7739558" cy="3947234"/>
          </a:xfrm>
          <a:prstGeom prst="rect">
            <a:avLst/>
          </a:prstGeom>
          <a:noFill/>
        </p:spPr>
        <p:txBody>
          <a:bodyPr wrap="square" rtlCol="0">
            <a:spAutoFit/>
          </a:bodyPr>
          <a:lstStyle/>
          <a:p>
            <a:r>
              <a:rPr lang="en-US" sz="2400" b="1" dirty="0"/>
              <a:t>SEA Change is different from other change initiatives</a:t>
            </a:r>
          </a:p>
          <a:p>
            <a:endParaRPr lang="en-US" sz="1050" dirty="0"/>
          </a:p>
          <a:p>
            <a:pPr marL="285750" lvl="0" indent="-285750">
              <a:buFont typeface="Arial" panose="020B0604020202020204" pitchFamily="34" charset="0"/>
              <a:buChar char="•"/>
            </a:pPr>
            <a:r>
              <a:rPr lang="en-US" sz="2400" dirty="0"/>
              <a:t>Builds the capacity of individuals and institutions to undertake a systemic approach to change</a:t>
            </a:r>
          </a:p>
          <a:p>
            <a:pPr marL="285750" indent="-285750">
              <a:buFont typeface="Arial" panose="020B0604020202020204" pitchFamily="34" charset="0"/>
              <a:buChar char="•"/>
            </a:pPr>
            <a:r>
              <a:rPr lang="en-US" sz="2400" dirty="0"/>
              <a:t>Provides a law-attentive lens via legal expertise</a:t>
            </a:r>
          </a:p>
          <a:p>
            <a:pPr marL="285750" lvl="0" indent="-285750">
              <a:buFont typeface="Arial" panose="020B0604020202020204" pitchFamily="34" charset="0"/>
              <a:buChar char="•"/>
            </a:pPr>
            <a:r>
              <a:rPr lang="en-US" sz="2400" dirty="0"/>
              <a:t>Leverages institutional context-relevant design </a:t>
            </a:r>
          </a:p>
          <a:p>
            <a:pPr marL="285750" lvl="0" indent="-285750">
              <a:buFont typeface="Arial" panose="020B0604020202020204" pitchFamily="34" charset="0"/>
              <a:buChar char="•"/>
            </a:pPr>
            <a:r>
              <a:rPr lang="en-US" sz="2400" dirty="0"/>
              <a:t>Prioritizes the use of an intersectional lens</a:t>
            </a:r>
          </a:p>
          <a:p>
            <a:pPr marL="285750" lvl="0" indent="-285750">
              <a:buFont typeface="Arial" panose="020B0604020202020204" pitchFamily="34" charset="0"/>
              <a:buChar char="•"/>
            </a:pPr>
            <a:r>
              <a:rPr lang="en-US" sz="2400" dirty="0"/>
              <a:t>Enacts a long-term commitment to dismantling structural inequalities through mutually-reinforcing cycles of iteration and renewal</a:t>
            </a:r>
          </a:p>
          <a:p>
            <a:pPr marL="285750" lvl="0" indent="-285750">
              <a:buFont typeface="Arial" panose="020B0604020202020204" pitchFamily="34" charset="0"/>
              <a:buChar char="•"/>
            </a:pPr>
            <a:r>
              <a:rPr lang="en-US" sz="2400" dirty="0"/>
              <a:t>Builds alignment with existing and future programs</a:t>
            </a:r>
          </a:p>
        </p:txBody>
      </p:sp>
      <p:grpSp>
        <p:nvGrpSpPr>
          <p:cNvPr id="3" name="Group 2">
            <a:extLst>
              <a:ext uri="{FF2B5EF4-FFF2-40B4-BE49-F238E27FC236}">
                <a16:creationId xmlns:a16="http://schemas.microsoft.com/office/drawing/2014/main" id="{29A420A5-BA3C-4845-ACEF-90090723F84C}"/>
              </a:ext>
            </a:extLst>
          </p:cNvPr>
          <p:cNvGrpSpPr/>
          <p:nvPr/>
        </p:nvGrpSpPr>
        <p:grpSpPr>
          <a:xfrm>
            <a:off x="455318" y="4383719"/>
            <a:ext cx="7596482" cy="1737681"/>
            <a:chOff x="455318" y="4078919"/>
            <a:chExt cx="7596482" cy="1737681"/>
          </a:xfrm>
        </p:grpSpPr>
        <p:sp>
          <p:nvSpPr>
            <p:cNvPr id="6" name="TextBox 5">
              <a:extLst>
                <a:ext uri="{FF2B5EF4-FFF2-40B4-BE49-F238E27FC236}">
                  <a16:creationId xmlns:a16="http://schemas.microsoft.com/office/drawing/2014/main" id="{E2D9715B-9921-4491-8866-6F03D2B12668}"/>
                </a:ext>
              </a:extLst>
            </p:cNvPr>
            <p:cNvSpPr txBox="1"/>
            <p:nvPr/>
          </p:nvSpPr>
          <p:spPr>
            <a:xfrm>
              <a:off x="455318" y="4697102"/>
              <a:ext cx="7596482" cy="1119498"/>
            </a:xfrm>
            <a:prstGeom prst="rect">
              <a:avLst/>
            </a:prstGeom>
            <a:noFill/>
          </p:spPr>
          <p:txBody>
            <a:bodyPr wrap="square" numCol="2" rtlCol="0">
              <a:noAutofit/>
            </a:bodyPr>
            <a:lstStyle/>
            <a:p>
              <a:pPr marL="282575" indent="-282575">
                <a:buFont typeface="Arial" panose="020B0604020202020204" pitchFamily="34" charset="0"/>
                <a:buChar char="•"/>
              </a:pPr>
              <a:r>
                <a:rPr lang="en-US" sz="2400" dirty="0"/>
                <a:t>Another intervention</a:t>
              </a:r>
            </a:p>
            <a:p>
              <a:pPr marL="285750" indent="-285750">
                <a:buFont typeface="Arial" panose="020B0604020202020204" pitchFamily="34" charset="0"/>
                <a:buChar char="•"/>
              </a:pPr>
              <a:r>
                <a:rPr lang="en-US" sz="2400" dirty="0"/>
                <a:t>A “check-the-box” exercise</a:t>
              </a:r>
            </a:p>
            <a:p>
              <a:pPr marL="403225" indent="-285750">
                <a:buFont typeface="Arial" panose="020B0604020202020204" pitchFamily="34" charset="0"/>
                <a:buChar char="•"/>
              </a:pPr>
              <a:r>
                <a:rPr lang="en-US" sz="2400" dirty="0"/>
                <a:t>A ranking system</a:t>
              </a:r>
            </a:p>
            <a:p>
              <a:pPr marL="403225" indent="-285750">
                <a:buFont typeface="Arial" panose="020B0604020202020204" pitchFamily="34" charset="0"/>
                <a:buChar char="•"/>
              </a:pPr>
              <a:r>
                <a:rPr lang="en-US" sz="2400" dirty="0"/>
                <a:t>A magic bullet</a:t>
              </a:r>
            </a:p>
          </p:txBody>
        </p:sp>
        <p:sp>
          <p:nvSpPr>
            <p:cNvPr id="2" name="Rectangle 1">
              <a:extLst>
                <a:ext uri="{FF2B5EF4-FFF2-40B4-BE49-F238E27FC236}">
                  <a16:creationId xmlns:a16="http://schemas.microsoft.com/office/drawing/2014/main" id="{DA4D222C-9AAE-4746-AFBE-3639E64D799A}"/>
                </a:ext>
              </a:extLst>
            </p:cNvPr>
            <p:cNvSpPr/>
            <p:nvPr/>
          </p:nvSpPr>
          <p:spPr>
            <a:xfrm>
              <a:off x="455318" y="4078919"/>
              <a:ext cx="2535566" cy="461665"/>
            </a:xfrm>
            <a:prstGeom prst="rect">
              <a:avLst/>
            </a:prstGeom>
          </p:spPr>
          <p:txBody>
            <a:bodyPr wrap="none">
              <a:spAutoFit/>
            </a:bodyPr>
            <a:lstStyle/>
            <a:p>
              <a:r>
                <a:rPr lang="en-US" sz="2400" b="1" dirty="0"/>
                <a:t>SEA Change is not:</a:t>
              </a:r>
              <a:endParaRPr lang="en-US" sz="2400" dirty="0"/>
            </a:p>
          </p:txBody>
        </p:sp>
      </p:grpSp>
      <p:pic>
        <p:nvPicPr>
          <p:cNvPr id="5" name="Picture 4">
            <a:extLst>
              <a:ext uri="{FF2B5EF4-FFF2-40B4-BE49-F238E27FC236}">
                <a16:creationId xmlns:a16="http://schemas.microsoft.com/office/drawing/2014/main" id="{ED0A51EC-E652-4EED-AB12-7A66687E1E2F}"/>
              </a:ext>
            </a:extLst>
          </p:cNvPr>
          <p:cNvPicPr>
            <a:picLocks noChangeAspect="1"/>
          </p:cNvPicPr>
          <p:nvPr/>
        </p:nvPicPr>
        <p:blipFill rotWithShape="1">
          <a:blip r:embed="rId3"/>
          <a:srcRect l="56169"/>
          <a:stretch/>
        </p:blipFill>
        <p:spPr>
          <a:xfrm>
            <a:off x="8591794" y="3259964"/>
            <a:ext cx="3026847" cy="2315289"/>
          </a:xfrm>
          <a:prstGeom prst="rect">
            <a:avLst/>
          </a:prstGeom>
        </p:spPr>
      </p:pic>
      <p:pic>
        <p:nvPicPr>
          <p:cNvPr id="8" name="Picture 7">
            <a:extLst>
              <a:ext uri="{FF2B5EF4-FFF2-40B4-BE49-F238E27FC236}">
                <a16:creationId xmlns:a16="http://schemas.microsoft.com/office/drawing/2014/main" id="{741292C6-ADAE-4A89-813B-99E6EF51DFBD}"/>
              </a:ext>
            </a:extLst>
          </p:cNvPr>
          <p:cNvPicPr>
            <a:picLocks noChangeAspect="1"/>
          </p:cNvPicPr>
          <p:nvPr/>
        </p:nvPicPr>
        <p:blipFill rotWithShape="1">
          <a:blip r:embed="rId3"/>
          <a:srcRect r="56169"/>
          <a:stretch/>
        </p:blipFill>
        <p:spPr>
          <a:xfrm>
            <a:off x="8591794" y="798648"/>
            <a:ext cx="3026847" cy="2315289"/>
          </a:xfrm>
          <a:prstGeom prst="rect">
            <a:avLst/>
          </a:prstGeom>
        </p:spPr>
      </p:pic>
    </p:spTree>
    <p:extLst>
      <p:ext uri="{BB962C8B-B14F-4D97-AF65-F5344CB8AC3E}">
        <p14:creationId xmlns:p14="http://schemas.microsoft.com/office/powerpoint/2010/main" val="109342858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8143-6D6C-4693-AE3E-48A0260A1F8A}"/>
              </a:ext>
            </a:extLst>
          </p:cNvPr>
          <p:cNvSpPr>
            <a:spLocks noGrp="1"/>
          </p:cNvSpPr>
          <p:nvPr>
            <p:ph type="title"/>
          </p:nvPr>
        </p:nvSpPr>
        <p:spPr/>
        <p:txBody>
          <a:bodyPr/>
          <a:lstStyle/>
          <a:p>
            <a:r>
              <a:rPr lang="en-US" dirty="0"/>
              <a:t>SEA Change</a:t>
            </a:r>
          </a:p>
        </p:txBody>
      </p:sp>
      <p:sp>
        <p:nvSpPr>
          <p:cNvPr id="3" name="Text Placeholder 2">
            <a:extLst>
              <a:ext uri="{FF2B5EF4-FFF2-40B4-BE49-F238E27FC236}">
                <a16:creationId xmlns:a16="http://schemas.microsoft.com/office/drawing/2014/main" id="{9BE9DD12-0BCC-4250-9A87-75E7F8F11BCB}"/>
              </a:ext>
            </a:extLst>
          </p:cNvPr>
          <p:cNvSpPr>
            <a:spLocks noGrp="1"/>
          </p:cNvSpPr>
          <p:nvPr>
            <p:ph type="body" idx="1"/>
          </p:nvPr>
        </p:nvSpPr>
        <p:spPr/>
        <p:txBody>
          <a:bodyPr/>
          <a:lstStyle/>
          <a:p>
            <a:r>
              <a:rPr lang="en-US" dirty="0"/>
              <a:t>Three Pillars</a:t>
            </a:r>
          </a:p>
        </p:txBody>
      </p:sp>
    </p:spTree>
    <p:extLst>
      <p:ext uri="{BB962C8B-B14F-4D97-AF65-F5344CB8AC3E}">
        <p14:creationId xmlns:p14="http://schemas.microsoft.com/office/powerpoint/2010/main" val="261266967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BD7E2-0373-4FA2-B2E6-DF09813AFA13}"/>
              </a:ext>
            </a:extLst>
          </p:cNvPr>
          <p:cNvPicPr>
            <a:picLocks noChangeAspect="1"/>
          </p:cNvPicPr>
          <p:nvPr/>
        </p:nvPicPr>
        <p:blipFill>
          <a:blip r:embed="rId3"/>
          <a:stretch>
            <a:fillRect/>
          </a:stretch>
        </p:blipFill>
        <p:spPr>
          <a:xfrm>
            <a:off x="3361126" y="428075"/>
            <a:ext cx="5469749" cy="5483562"/>
          </a:xfrm>
          <a:prstGeom prst="rect">
            <a:avLst/>
          </a:prstGeom>
        </p:spPr>
      </p:pic>
      <p:sp>
        <p:nvSpPr>
          <p:cNvPr id="4" name="TextBox 3">
            <a:extLst>
              <a:ext uri="{FF2B5EF4-FFF2-40B4-BE49-F238E27FC236}">
                <a16:creationId xmlns:a16="http://schemas.microsoft.com/office/drawing/2014/main" id="{23C0F6ED-E234-4599-8DE5-1E9A6144AC5F}"/>
              </a:ext>
            </a:extLst>
          </p:cNvPr>
          <p:cNvSpPr txBox="1"/>
          <p:nvPr/>
        </p:nvSpPr>
        <p:spPr>
          <a:xfrm>
            <a:off x="4890380" y="6187737"/>
            <a:ext cx="2411238" cy="584775"/>
          </a:xfrm>
          <a:prstGeom prst="rect">
            <a:avLst/>
          </a:prstGeom>
          <a:noFill/>
        </p:spPr>
        <p:txBody>
          <a:bodyPr wrap="none" rtlCol="0">
            <a:spAutoFit/>
          </a:bodyPr>
          <a:lstStyle/>
          <a:p>
            <a:r>
              <a:rPr lang="en-US" sz="3200" b="1" dirty="0">
                <a:solidFill>
                  <a:schemeClr val="bg1"/>
                </a:solidFill>
                <a:latin typeface="Futura Bk BT" panose="020B0502020204020303" pitchFamily="34" charset="0"/>
              </a:rPr>
              <a:t>Membership</a:t>
            </a:r>
          </a:p>
        </p:txBody>
      </p:sp>
    </p:spTree>
    <p:extLst>
      <p:ext uri="{BB962C8B-B14F-4D97-AF65-F5344CB8AC3E}">
        <p14:creationId xmlns:p14="http://schemas.microsoft.com/office/powerpoint/2010/main" val="166121423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A4688F-114D-467F-B5A5-8B5D3943CBA4}"/>
              </a:ext>
            </a:extLst>
          </p:cNvPr>
          <p:cNvSpPr>
            <a:spLocks noGrp="1"/>
          </p:cNvSpPr>
          <p:nvPr>
            <p:ph type="title"/>
          </p:nvPr>
        </p:nvSpPr>
        <p:spPr>
          <a:xfrm>
            <a:off x="1981200" y="268101"/>
            <a:ext cx="8229600" cy="963614"/>
          </a:xfrm>
        </p:spPr>
        <p:txBody>
          <a:bodyPr/>
          <a:lstStyle/>
          <a:p>
            <a:r>
              <a:rPr lang="en-US" dirty="0"/>
              <a:t>SEA Change Port of Call</a:t>
            </a:r>
          </a:p>
        </p:txBody>
      </p:sp>
      <p:sp>
        <p:nvSpPr>
          <p:cNvPr id="6" name="Content Placeholder 5">
            <a:extLst>
              <a:ext uri="{FF2B5EF4-FFF2-40B4-BE49-F238E27FC236}">
                <a16:creationId xmlns:a16="http://schemas.microsoft.com/office/drawing/2014/main" id="{314E4CE4-4576-450F-8965-51688A465986}"/>
              </a:ext>
            </a:extLst>
          </p:cNvPr>
          <p:cNvSpPr>
            <a:spLocks noGrp="1"/>
          </p:cNvSpPr>
          <p:nvPr>
            <p:ph idx="1"/>
          </p:nvPr>
        </p:nvSpPr>
        <p:spPr>
          <a:xfrm>
            <a:off x="1981200" y="1142264"/>
            <a:ext cx="8229600" cy="3783189"/>
          </a:xfrm>
        </p:spPr>
        <p:txBody>
          <a:bodyPr/>
          <a:lstStyle/>
          <a:p>
            <a:pPr marL="0" indent="0">
              <a:buNone/>
            </a:pPr>
            <a:r>
              <a:rPr lang="en-US" dirty="0"/>
              <a:t>A place to learn, to find resources, and build community</a:t>
            </a:r>
          </a:p>
        </p:txBody>
      </p:sp>
      <p:pic>
        <p:nvPicPr>
          <p:cNvPr id="5" name="Picture 4">
            <a:extLst>
              <a:ext uri="{FF2B5EF4-FFF2-40B4-BE49-F238E27FC236}">
                <a16:creationId xmlns:a16="http://schemas.microsoft.com/office/drawing/2014/main" id="{3319DB4E-B5CD-43E7-BA6B-D0F905073A10}"/>
              </a:ext>
            </a:extLst>
          </p:cNvPr>
          <p:cNvPicPr>
            <a:picLocks noChangeAspect="1"/>
          </p:cNvPicPr>
          <p:nvPr/>
        </p:nvPicPr>
        <p:blipFill>
          <a:blip r:embed="rId3"/>
          <a:stretch>
            <a:fillRect/>
          </a:stretch>
        </p:blipFill>
        <p:spPr>
          <a:xfrm>
            <a:off x="2386013" y="2542581"/>
            <a:ext cx="7419975" cy="3409930"/>
          </a:xfrm>
          <a:prstGeom prst="rect">
            <a:avLst/>
          </a:prstGeom>
          <a:ln>
            <a:solidFill>
              <a:schemeClr val="tx1"/>
            </a:solidFill>
          </a:ln>
        </p:spPr>
      </p:pic>
    </p:spTree>
    <p:extLst>
      <p:ext uri="{BB962C8B-B14F-4D97-AF65-F5344CB8AC3E}">
        <p14:creationId xmlns:p14="http://schemas.microsoft.com/office/powerpoint/2010/main" val="391261224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C712-9450-45E8-AAA9-893931F7BF0F}"/>
              </a:ext>
            </a:extLst>
          </p:cNvPr>
          <p:cNvSpPr>
            <a:spLocks noGrp="1"/>
          </p:cNvSpPr>
          <p:nvPr>
            <p:ph type="title"/>
          </p:nvPr>
        </p:nvSpPr>
        <p:spPr/>
        <p:txBody>
          <a:bodyPr/>
          <a:lstStyle/>
          <a:p>
            <a:r>
              <a:rPr lang="en-US" dirty="0"/>
              <a:t>SEA Change Community</a:t>
            </a:r>
          </a:p>
        </p:txBody>
      </p:sp>
      <p:sp>
        <p:nvSpPr>
          <p:cNvPr id="4" name="Content Placeholder 2">
            <a:extLst>
              <a:ext uri="{FF2B5EF4-FFF2-40B4-BE49-F238E27FC236}">
                <a16:creationId xmlns:a16="http://schemas.microsoft.com/office/drawing/2014/main" id="{6A690E29-2CFA-46C7-A8C3-36114A004885}"/>
              </a:ext>
            </a:extLst>
          </p:cNvPr>
          <p:cNvSpPr txBox="1">
            <a:spLocks noGrp="1"/>
          </p:cNvSpPr>
          <p:nvPr>
            <p:ph idx="1"/>
          </p:nvPr>
        </p:nvSpPr>
        <p:spPr>
          <a:xfrm>
            <a:off x="609600" y="1798161"/>
            <a:ext cx="6199991" cy="37830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Communities of learning, practice, and circumstance</a:t>
            </a:r>
          </a:p>
          <a:p>
            <a:r>
              <a:rPr lang="en-US" dirty="0"/>
              <a:t>SEA Change Community Conversation &amp; Interviews</a:t>
            </a:r>
          </a:p>
          <a:p>
            <a:r>
              <a:rPr lang="en-US" dirty="0"/>
              <a:t>Weekly highlights of the latest news &amp; accomplishments</a:t>
            </a:r>
          </a:p>
        </p:txBody>
      </p:sp>
      <p:pic>
        <p:nvPicPr>
          <p:cNvPr id="6" name="Picture 5" descr="Screenshot of the list of Community Groups on SEA Change Port of Call">
            <a:extLst>
              <a:ext uri="{FF2B5EF4-FFF2-40B4-BE49-F238E27FC236}">
                <a16:creationId xmlns:a16="http://schemas.microsoft.com/office/drawing/2014/main" id="{9D0A7DDD-1EFD-42DE-BF90-F6CDA15C6654}"/>
              </a:ext>
            </a:extLst>
          </p:cNvPr>
          <p:cNvPicPr/>
          <p:nvPr/>
        </p:nvPicPr>
        <p:blipFill rotWithShape="1">
          <a:blip r:embed="rId3"/>
          <a:srcRect l="16072" t="8264" r="59869" b="28444"/>
          <a:stretch/>
        </p:blipFill>
        <p:spPr bwMode="auto">
          <a:xfrm>
            <a:off x="6615954" y="1417638"/>
            <a:ext cx="4762500" cy="4544060"/>
          </a:xfrm>
          <a:prstGeom prst="rect">
            <a:avLst/>
          </a:prstGeom>
          <a:ln w="1905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811230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2A16-E931-4D7D-8F4C-27D973DE6168}"/>
              </a:ext>
            </a:extLst>
          </p:cNvPr>
          <p:cNvSpPr>
            <a:spLocks noGrp="1"/>
          </p:cNvSpPr>
          <p:nvPr>
            <p:ph type="title"/>
          </p:nvPr>
        </p:nvSpPr>
        <p:spPr>
          <a:xfrm>
            <a:off x="1981200" y="351610"/>
            <a:ext cx="8229600" cy="963614"/>
          </a:xfrm>
        </p:spPr>
        <p:txBody>
          <a:bodyPr>
            <a:normAutofit/>
          </a:bodyPr>
          <a:lstStyle/>
          <a:p>
            <a:r>
              <a:rPr lang="en-US"/>
              <a:t>SEA Change Institute</a:t>
            </a:r>
          </a:p>
        </p:txBody>
      </p:sp>
      <p:grpSp>
        <p:nvGrpSpPr>
          <p:cNvPr id="12" name="Group 11">
            <a:extLst>
              <a:ext uri="{FF2B5EF4-FFF2-40B4-BE49-F238E27FC236}">
                <a16:creationId xmlns:a16="http://schemas.microsoft.com/office/drawing/2014/main" id="{2ECD2101-86FA-B671-4F6F-57848FEFE0FC}"/>
              </a:ext>
            </a:extLst>
          </p:cNvPr>
          <p:cNvGrpSpPr/>
          <p:nvPr/>
        </p:nvGrpSpPr>
        <p:grpSpPr>
          <a:xfrm>
            <a:off x="401503" y="1315224"/>
            <a:ext cx="2492478" cy="4810637"/>
            <a:chOff x="401503" y="1315224"/>
            <a:chExt cx="2492478" cy="4810637"/>
          </a:xfrm>
        </p:grpSpPr>
        <p:pic>
          <p:nvPicPr>
            <p:cNvPr id="2050" name="Picture 2" descr="Cover of book- Talking About Leaving Revisited">
              <a:extLst>
                <a:ext uri="{FF2B5EF4-FFF2-40B4-BE49-F238E27FC236}">
                  <a16:creationId xmlns:a16="http://schemas.microsoft.com/office/drawing/2014/main" id="{B66EF241-7F2C-48D9-B1DB-F30732DE0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43" y="1315224"/>
              <a:ext cx="1875369" cy="281918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FCD054-3393-4C12-A646-BC437C0930F4}"/>
                </a:ext>
              </a:extLst>
            </p:cNvPr>
            <p:cNvSpPr txBox="1"/>
            <p:nvPr/>
          </p:nvSpPr>
          <p:spPr>
            <a:xfrm>
              <a:off x="401503" y="4309979"/>
              <a:ext cx="249247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a:ln>
                    <a:noFill/>
                  </a:ln>
                  <a:solidFill>
                    <a:srgbClr val="000000"/>
                  </a:solidFill>
                  <a:effectLst/>
                  <a:uLnTx/>
                  <a:uFillTx/>
                  <a:latin typeface="Calibri"/>
                  <a:ea typeface="+mn-ea"/>
                  <a:cs typeface="+mn-cs"/>
                </a:rPr>
                <a:t>Talking about Leaving Revisited</a:t>
              </a:r>
              <a:r>
                <a:rPr kumimoji="0" lang="en-US" sz="2000" b="0" u="none" strike="noStrike" kern="1200" cap="none" spc="0" normalizeH="0" baseline="0" noProof="0">
                  <a:ln>
                    <a:noFill/>
                  </a:ln>
                  <a:solidFill>
                    <a:srgbClr val="0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Deep dive with the authors exploring their findings about why students leave STEM</a:t>
              </a:r>
              <a:endParaRPr lang="en-US" sz="1400">
                <a:solidFill>
                  <a:srgbClr val="0000FF"/>
                </a:solidFill>
              </a:endParaRPr>
            </a:p>
          </p:txBody>
        </p:sp>
      </p:grpSp>
      <p:grpSp>
        <p:nvGrpSpPr>
          <p:cNvPr id="14" name="Group 13">
            <a:extLst>
              <a:ext uri="{FF2B5EF4-FFF2-40B4-BE49-F238E27FC236}">
                <a16:creationId xmlns:a16="http://schemas.microsoft.com/office/drawing/2014/main" id="{26F995AE-0937-9266-8B1F-4288A0C734F4}"/>
              </a:ext>
            </a:extLst>
          </p:cNvPr>
          <p:cNvGrpSpPr/>
          <p:nvPr/>
        </p:nvGrpSpPr>
        <p:grpSpPr>
          <a:xfrm>
            <a:off x="3154746" y="1339053"/>
            <a:ext cx="2679905" cy="4789525"/>
            <a:chOff x="3278603" y="1339053"/>
            <a:chExt cx="2679905" cy="4789525"/>
          </a:xfrm>
        </p:grpSpPr>
        <p:pic>
          <p:nvPicPr>
            <p:cNvPr id="5" name="Picture 4" descr="Cover of book- Building Gender Equity in the Academy">
              <a:extLst>
                <a:ext uri="{FF2B5EF4-FFF2-40B4-BE49-F238E27FC236}">
                  <a16:creationId xmlns:a16="http://schemas.microsoft.com/office/drawing/2014/main" id="{2738B8F1-DF29-463B-9636-78AE98C8542B}"/>
                </a:ext>
              </a:extLst>
            </p:cNvPr>
            <p:cNvPicPr>
              <a:picLocks noChangeAspect="1"/>
            </p:cNvPicPr>
            <p:nvPr/>
          </p:nvPicPr>
          <p:blipFill>
            <a:blip r:embed="rId4"/>
            <a:stretch>
              <a:fillRect/>
            </a:stretch>
          </p:blipFill>
          <p:spPr>
            <a:xfrm>
              <a:off x="3688812" y="1339053"/>
              <a:ext cx="1858177" cy="2843011"/>
            </a:xfrm>
            <a:prstGeom prst="rect">
              <a:avLst/>
            </a:prstGeom>
          </p:spPr>
        </p:pic>
        <p:sp>
          <p:nvSpPr>
            <p:cNvPr id="9" name="TextBox 8">
              <a:extLst>
                <a:ext uri="{FF2B5EF4-FFF2-40B4-BE49-F238E27FC236}">
                  <a16:creationId xmlns:a16="http://schemas.microsoft.com/office/drawing/2014/main" id="{DC5EB15D-A631-4A2E-A35D-998CA8DB8C41}"/>
                </a:ext>
              </a:extLst>
            </p:cNvPr>
            <p:cNvSpPr txBox="1"/>
            <p:nvPr/>
          </p:nvSpPr>
          <p:spPr>
            <a:xfrm>
              <a:off x="3278603" y="4312696"/>
              <a:ext cx="2679905" cy="1815882"/>
            </a:xfrm>
            <a:prstGeom prst="rect">
              <a:avLst/>
            </a:prstGeom>
            <a:noFill/>
          </p:spPr>
          <p:txBody>
            <a:bodyPr wrap="square" rtlCol="0">
              <a:spAutoFit/>
            </a:bodyPr>
            <a:lstStyle/>
            <a:p>
              <a:pPr lvl="0">
                <a:defRPr/>
              </a:pPr>
              <a:r>
                <a:rPr lang="en-US" sz="2000" b="1">
                  <a:solidFill>
                    <a:srgbClr val="000000"/>
                  </a:solidFill>
                </a:rPr>
                <a:t>Building Gender Equity in the Academy</a:t>
              </a:r>
              <a:r>
                <a:rPr lang="en-US" sz="2000">
                  <a:solidFill>
                    <a:srgbClr val="000000"/>
                  </a:solidFill>
                </a:rPr>
                <a:t>: </a:t>
              </a:r>
              <a:br>
                <a:rPr lang="en-US" sz="2000">
                  <a:solidFill>
                    <a:srgbClr val="000000"/>
                  </a:solidFill>
                </a:rPr>
              </a:br>
              <a:r>
                <a:rPr lang="en-US">
                  <a:solidFill>
                    <a:srgbClr val="000000"/>
                  </a:solidFill>
                  <a:latin typeface="Calibri"/>
                </a:rPr>
                <a:t>A</a:t>
              </a:r>
              <a:r>
                <a:rPr lang="en-US" sz="1800">
                  <a:solidFill>
                    <a:srgbClr val="000000"/>
                  </a:solidFill>
                  <a:latin typeface="Calibri"/>
                </a:rPr>
                <a:t>uthors led exploration of the implications of findings from 20 years of NSF ADVANCE grants</a:t>
              </a: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9262F49-49B7-FBEA-A658-DED1AE9FD938}"/>
              </a:ext>
            </a:extLst>
          </p:cNvPr>
          <p:cNvGrpSpPr/>
          <p:nvPr/>
        </p:nvGrpSpPr>
        <p:grpSpPr>
          <a:xfrm>
            <a:off x="6095416" y="1339053"/>
            <a:ext cx="2899273" cy="4512526"/>
            <a:chOff x="6157345" y="1339053"/>
            <a:chExt cx="2899273" cy="4512526"/>
          </a:xfrm>
        </p:grpSpPr>
        <p:pic>
          <p:nvPicPr>
            <p:cNvPr id="8" name="Picture 7" descr="Cover of book - Transforming Institutions">
              <a:extLst>
                <a:ext uri="{FF2B5EF4-FFF2-40B4-BE49-F238E27FC236}">
                  <a16:creationId xmlns:a16="http://schemas.microsoft.com/office/drawing/2014/main" id="{C777171F-A4C0-4301-BF05-5901C0C58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753" y="1339053"/>
              <a:ext cx="2178459" cy="2819182"/>
            </a:xfrm>
            <a:prstGeom prst="rect">
              <a:avLst/>
            </a:prstGeom>
          </p:spPr>
        </p:pic>
        <p:sp>
          <p:nvSpPr>
            <p:cNvPr id="11" name="TextBox 10">
              <a:extLst>
                <a:ext uri="{FF2B5EF4-FFF2-40B4-BE49-F238E27FC236}">
                  <a16:creationId xmlns:a16="http://schemas.microsoft.com/office/drawing/2014/main" id="{F91890D2-01A7-4CF2-B49C-CA8BB507CA3F}"/>
                </a:ext>
              </a:extLst>
            </p:cNvPr>
            <p:cNvSpPr txBox="1"/>
            <p:nvPr/>
          </p:nvSpPr>
          <p:spPr>
            <a:xfrm>
              <a:off x="6157345" y="4312696"/>
              <a:ext cx="2899273" cy="1538883"/>
            </a:xfrm>
            <a:prstGeom prst="rect">
              <a:avLst/>
            </a:prstGeom>
            <a:noFill/>
          </p:spPr>
          <p:txBody>
            <a:bodyPr wrap="square" rtlCol="0">
              <a:spAutoFit/>
            </a:bodyPr>
            <a:lstStyle/>
            <a:p>
              <a:pPr lvl="0">
                <a:defRPr/>
              </a:pPr>
              <a:r>
                <a:rPr lang="en-US" sz="2000" b="1">
                  <a:solidFill>
                    <a:srgbClr val="000000"/>
                  </a:solidFill>
                </a:rPr>
                <a:t>Transforming Institutions</a:t>
              </a:r>
              <a:r>
                <a:rPr lang="en-US" sz="2000">
                  <a:solidFill>
                    <a:srgbClr val="000000"/>
                  </a:solidFill>
                </a:rPr>
                <a:t>: </a:t>
              </a:r>
              <a:br>
                <a:rPr lang="en-US" sz="2000">
                  <a:solidFill>
                    <a:srgbClr val="000000"/>
                  </a:solidFill>
                </a:rPr>
              </a:br>
              <a:r>
                <a:rPr lang="en-US" sz="2000">
                  <a:solidFill>
                    <a:srgbClr val="000000"/>
                  </a:solidFill>
                </a:rPr>
                <a:t>P</a:t>
              </a:r>
              <a:r>
                <a:rPr lang="en-US">
                  <a:solidFill>
                    <a:srgbClr val="000000"/>
                  </a:solidFill>
                </a:rPr>
                <a:t>ractical guidance for applying systemic change research in STEM higher education </a:t>
              </a:r>
              <a:endParaRPr kumimoji="0" lang="en-US" b="0" i="0" u="none" strike="noStrike" kern="1200" cap="none" spc="0" normalizeH="0" baseline="0" noProof="0">
                <a:ln>
                  <a:noFill/>
                </a:ln>
                <a:solidFill>
                  <a:srgbClr val="000000"/>
                </a:solidFill>
                <a:effectLst/>
                <a:uLnTx/>
                <a:uFillTx/>
                <a:ea typeface="+mn-ea"/>
                <a:cs typeface="+mn-cs"/>
              </a:endParaRPr>
            </a:p>
          </p:txBody>
        </p:sp>
      </p:grpSp>
      <p:grpSp>
        <p:nvGrpSpPr>
          <p:cNvPr id="16" name="Group 15">
            <a:extLst>
              <a:ext uri="{FF2B5EF4-FFF2-40B4-BE49-F238E27FC236}">
                <a16:creationId xmlns:a16="http://schemas.microsoft.com/office/drawing/2014/main" id="{759A4248-943E-1B5D-17BD-007EC05460C6}"/>
              </a:ext>
            </a:extLst>
          </p:cNvPr>
          <p:cNvGrpSpPr/>
          <p:nvPr/>
        </p:nvGrpSpPr>
        <p:grpSpPr>
          <a:xfrm>
            <a:off x="9255455" y="1713562"/>
            <a:ext cx="2679905" cy="4476571"/>
            <a:chOff x="9255455" y="1713562"/>
            <a:chExt cx="2679905" cy="4476571"/>
          </a:xfrm>
        </p:grpSpPr>
        <p:pic>
          <p:nvPicPr>
            <p:cNvPr id="10" name="Picture 9" descr="Diagram&#10;&#10;Description automatically generated">
              <a:extLst>
                <a:ext uri="{FF2B5EF4-FFF2-40B4-BE49-F238E27FC236}">
                  <a16:creationId xmlns:a16="http://schemas.microsoft.com/office/drawing/2014/main" id="{061E36C8-18E7-EEDC-E187-64B423EE7F4D}"/>
                </a:ext>
              </a:extLst>
            </p:cNvPr>
            <p:cNvPicPr>
              <a:picLocks noChangeAspect="1"/>
            </p:cNvPicPr>
            <p:nvPr/>
          </p:nvPicPr>
          <p:blipFill>
            <a:blip r:embed="rId6"/>
            <a:stretch>
              <a:fillRect/>
            </a:stretch>
          </p:blipFill>
          <p:spPr>
            <a:xfrm>
              <a:off x="9335629" y="1713562"/>
              <a:ext cx="2239228" cy="2032430"/>
            </a:xfrm>
            <a:prstGeom prst="rect">
              <a:avLst/>
            </a:prstGeom>
          </p:spPr>
        </p:pic>
        <p:sp>
          <p:nvSpPr>
            <p:cNvPr id="13" name="TextBox 12">
              <a:extLst>
                <a:ext uri="{FF2B5EF4-FFF2-40B4-BE49-F238E27FC236}">
                  <a16:creationId xmlns:a16="http://schemas.microsoft.com/office/drawing/2014/main" id="{C0B935D6-0669-8D11-E633-48C94039309B}"/>
                </a:ext>
              </a:extLst>
            </p:cNvPr>
            <p:cNvSpPr txBox="1"/>
            <p:nvPr/>
          </p:nvSpPr>
          <p:spPr>
            <a:xfrm>
              <a:off x="9255455" y="4312696"/>
              <a:ext cx="2679905" cy="1877437"/>
            </a:xfrm>
            <a:prstGeom prst="rect">
              <a:avLst/>
            </a:prstGeom>
            <a:noFill/>
          </p:spPr>
          <p:txBody>
            <a:bodyPr wrap="square" rtlCol="0">
              <a:spAutoFit/>
            </a:bodyPr>
            <a:lstStyle/>
            <a:p>
              <a:pPr lvl="0">
                <a:defRPr/>
              </a:pPr>
              <a:r>
                <a:rPr lang="en-US" sz="2000" b="1">
                  <a:solidFill>
                    <a:srgbClr val="000000"/>
                  </a:solidFill>
                </a:rPr>
                <a:t>Data-Driven Decision Making</a:t>
              </a:r>
              <a:r>
                <a:rPr lang="en-US" sz="2000">
                  <a:solidFill>
                    <a:srgbClr val="000000"/>
                  </a:solidFill>
                </a:rPr>
                <a:t>: </a:t>
              </a:r>
              <a:br>
                <a:rPr lang="en-US" sz="2000">
                  <a:solidFill>
                    <a:srgbClr val="000000"/>
                  </a:solidFill>
                </a:rPr>
              </a:br>
              <a:r>
                <a:rPr lang="en-US">
                  <a:solidFill>
                    <a:srgbClr val="333333"/>
                  </a:solidFill>
                  <a:latin typeface="Cabin"/>
                </a:rPr>
                <a:t>Building understanding on how to use</a:t>
              </a:r>
              <a:r>
                <a:rPr lang="en-US" b="0" i="0">
                  <a:solidFill>
                    <a:srgbClr val="333333"/>
                  </a:solidFill>
                  <a:effectLst/>
                  <a:latin typeface="Cabin"/>
                </a:rPr>
                <a:t> data to remove the barriers that limit DEI</a:t>
              </a:r>
              <a:endParaRPr kumimoji="0" lang="en-US" b="0" i="0" u="none" strike="noStrike" kern="1200" cap="none" spc="0" normalizeH="0" baseline="0" noProof="0">
                <a:ln>
                  <a:noFill/>
                </a:ln>
                <a:solidFill>
                  <a:srgbClr val="000000"/>
                </a:solidFill>
                <a:effectLst/>
                <a:uLnTx/>
                <a:uFillTx/>
                <a:ea typeface="+mn-ea"/>
                <a:cs typeface="+mn-cs"/>
              </a:endParaRPr>
            </a:p>
          </p:txBody>
        </p:sp>
      </p:grpSp>
    </p:spTree>
    <p:extLst>
      <p:ext uri="{BB962C8B-B14F-4D97-AF65-F5344CB8AC3E}">
        <p14:creationId xmlns:p14="http://schemas.microsoft.com/office/powerpoint/2010/main" val="383876550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8FA51-6648-4630-A6DA-93FD072375D6}"/>
              </a:ext>
            </a:extLst>
          </p:cNvPr>
          <p:cNvPicPr>
            <a:picLocks noChangeAspect="1"/>
          </p:cNvPicPr>
          <p:nvPr/>
        </p:nvPicPr>
        <p:blipFill rotWithShape="1">
          <a:blip r:embed="rId3"/>
          <a:srcRect t="9855" b="11449"/>
          <a:stretch/>
        </p:blipFill>
        <p:spPr>
          <a:xfrm>
            <a:off x="4704200" y="467138"/>
            <a:ext cx="3514384" cy="5396949"/>
          </a:xfrm>
          <a:prstGeom prst="rect">
            <a:avLst/>
          </a:prstGeom>
        </p:spPr>
      </p:pic>
      <p:pic>
        <p:nvPicPr>
          <p:cNvPr id="4" name="Picture 3">
            <a:extLst>
              <a:ext uri="{FF2B5EF4-FFF2-40B4-BE49-F238E27FC236}">
                <a16:creationId xmlns:a16="http://schemas.microsoft.com/office/drawing/2014/main" id="{2E18AEA3-22A6-4DD0-A445-F7202759D738}"/>
              </a:ext>
            </a:extLst>
          </p:cNvPr>
          <p:cNvPicPr>
            <a:picLocks noChangeAspect="1"/>
          </p:cNvPicPr>
          <p:nvPr/>
        </p:nvPicPr>
        <p:blipFill>
          <a:blip r:embed="rId4"/>
          <a:stretch>
            <a:fillRect/>
          </a:stretch>
        </p:blipFill>
        <p:spPr>
          <a:xfrm>
            <a:off x="361536" y="1345617"/>
            <a:ext cx="3630820" cy="3639988"/>
          </a:xfrm>
          <a:prstGeom prst="rect">
            <a:avLst/>
          </a:prstGeom>
        </p:spPr>
      </p:pic>
      <p:pic>
        <p:nvPicPr>
          <p:cNvPr id="6" name="Picture 5" descr="Logo, company name&#10;&#10;Description automatically generated">
            <a:extLst>
              <a:ext uri="{FF2B5EF4-FFF2-40B4-BE49-F238E27FC236}">
                <a16:creationId xmlns:a16="http://schemas.microsoft.com/office/drawing/2014/main" id="{D2142287-3866-4324-83B0-3EED68A9189D}"/>
              </a:ext>
            </a:extLst>
          </p:cNvPr>
          <p:cNvPicPr>
            <a:picLocks noChangeAspect="1"/>
          </p:cNvPicPr>
          <p:nvPr/>
        </p:nvPicPr>
        <p:blipFill>
          <a:blip r:embed="rId5"/>
          <a:stretch>
            <a:fillRect/>
          </a:stretch>
        </p:blipFill>
        <p:spPr>
          <a:xfrm>
            <a:off x="8930428" y="2090928"/>
            <a:ext cx="2641088" cy="2237232"/>
          </a:xfrm>
          <a:prstGeom prst="rect">
            <a:avLst/>
          </a:prstGeom>
        </p:spPr>
      </p:pic>
    </p:spTree>
    <p:extLst>
      <p:ext uri="{BB962C8B-B14F-4D97-AF65-F5344CB8AC3E}">
        <p14:creationId xmlns:p14="http://schemas.microsoft.com/office/powerpoint/2010/main" val="273631696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618A-3261-4B3E-AFE9-10F1C4F3EB62}"/>
              </a:ext>
            </a:extLst>
          </p:cNvPr>
          <p:cNvSpPr>
            <a:spLocks noGrp="1"/>
          </p:cNvSpPr>
          <p:nvPr>
            <p:ph type="title"/>
          </p:nvPr>
        </p:nvSpPr>
        <p:spPr>
          <a:xfrm>
            <a:off x="1981200" y="454024"/>
            <a:ext cx="8229600" cy="1146176"/>
          </a:xfrm>
        </p:spPr>
        <p:txBody>
          <a:bodyPr>
            <a:normAutofit/>
          </a:bodyPr>
          <a:lstStyle/>
          <a:p>
            <a:r>
              <a:rPr lang="en-US" dirty="0"/>
              <a:t>Arguments for Diversity</a:t>
            </a:r>
          </a:p>
        </p:txBody>
      </p:sp>
      <p:sp>
        <p:nvSpPr>
          <p:cNvPr id="3" name="Content Placeholder 2">
            <a:extLst>
              <a:ext uri="{FF2B5EF4-FFF2-40B4-BE49-F238E27FC236}">
                <a16:creationId xmlns:a16="http://schemas.microsoft.com/office/drawing/2014/main" id="{FE24BDF4-26A5-48BE-85BA-17832B97B4CD}"/>
              </a:ext>
            </a:extLst>
          </p:cNvPr>
          <p:cNvSpPr>
            <a:spLocks noGrp="1"/>
          </p:cNvSpPr>
          <p:nvPr>
            <p:ph idx="1"/>
          </p:nvPr>
        </p:nvSpPr>
        <p:spPr>
          <a:xfrm>
            <a:off x="1770743" y="1767241"/>
            <a:ext cx="8860971" cy="3783189"/>
          </a:xfrm>
        </p:spPr>
        <p:txBody>
          <a:bodyPr>
            <a:normAutofit/>
          </a:bodyPr>
          <a:lstStyle/>
          <a:p>
            <a:r>
              <a:rPr lang="en-US" sz="2800" b="1" dirty="0"/>
              <a:t>Moral arguments</a:t>
            </a:r>
          </a:p>
          <a:p>
            <a:r>
              <a:rPr lang="en-US" sz="2800" b="1" dirty="0"/>
              <a:t>Demographic trends</a:t>
            </a:r>
          </a:p>
          <a:p>
            <a:r>
              <a:rPr lang="en-US" sz="2800" b="1" dirty="0"/>
              <a:t>Social justice issues</a:t>
            </a:r>
          </a:p>
          <a:p>
            <a:r>
              <a:rPr lang="en-US" sz="2800" b="1" dirty="0"/>
              <a:t>DIVERSITY IS CRITICAL TO EXCELLENCE IN STEMM</a:t>
            </a:r>
          </a:p>
        </p:txBody>
      </p:sp>
      <p:cxnSp>
        <p:nvCxnSpPr>
          <p:cNvPr id="5" name="Straight Connector 4">
            <a:extLst>
              <a:ext uri="{FF2B5EF4-FFF2-40B4-BE49-F238E27FC236}">
                <a16:creationId xmlns:a16="http://schemas.microsoft.com/office/drawing/2014/main" id="{43CD17A3-9F02-4E7A-8CF4-E21DAD990369}"/>
              </a:ext>
            </a:extLst>
          </p:cNvPr>
          <p:cNvCxnSpPr>
            <a:cxnSpLocks/>
          </p:cNvCxnSpPr>
          <p:nvPr/>
        </p:nvCxnSpPr>
        <p:spPr>
          <a:xfrm>
            <a:off x="2206172" y="3768825"/>
            <a:ext cx="7334870" cy="0"/>
          </a:xfrm>
          <a:prstGeom prst="line">
            <a:avLst/>
          </a:prstGeom>
          <a:ln w="38100"/>
          <a:effectLst/>
        </p:spPr>
        <p:style>
          <a:lnRef idx="2">
            <a:schemeClr val="accent4"/>
          </a:lnRef>
          <a:fillRef idx="0">
            <a:schemeClr val="accent4"/>
          </a:fillRef>
          <a:effectRef idx="1">
            <a:schemeClr val="accent4"/>
          </a:effectRef>
          <a:fontRef idx="minor">
            <a:schemeClr val="tx1"/>
          </a:fontRef>
        </p:style>
      </p:cxnSp>
      <p:pic>
        <p:nvPicPr>
          <p:cNvPr id="2052" name="Picture 4" descr="Related image">
            <a:extLst>
              <a:ext uri="{FF2B5EF4-FFF2-40B4-BE49-F238E27FC236}">
                <a16:creationId xmlns:a16="http://schemas.microsoft.com/office/drawing/2014/main" id="{CF10A378-4EF8-45AD-A12F-BF7F47B04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1"/>
          <a:stretch/>
        </p:blipFill>
        <p:spPr bwMode="auto">
          <a:xfrm>
            <a:off x="1770743" y="1307570"/>
            <a:ext cx="8650514" cy="468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902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052"/>
                                        </p:tgtEl>
                                        <p:attrNameLst>
                                          <p:attrName>style.opacity</p:attrName>
                                        </p:attrNameLst>
                                      </p:cBhvr>
                                      <p:to>
                                        <p:strVal val="0.25"/>
                                      </p:to>
                                    </p:set>
                                    <p:animEffect filter="image" prLst="opacity: 0.25">
                                      <p:cBhvr rctx="IE">
                                        <p:cTn id="7" dur="indefinite"/>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4CCD0-903B-46B5-A3BB-2E654141EC77}"/>
              </a:ext>
            </a:extLst>
          </p:cNvPr>
          <p:cNvSpPr txBox="1"/>
          <p:nvPr/>
        </p:nvSpPr>
        <p:spPr>
          <a:xfrm>
            <a:off x="4879641" y="6254338"/>
            <a:ext cx="6974883" cy="369332"/>
          </a:xfrm>
          <a:prstGeom prst="rect">
            <a:avLst/>
          </a:prstGeom>
          <a:noFill/>
        </p:spPr>
        <p:txBody>
          <a:bodyPr wrap="square" rtlCol="0">
            <a:spAutoFit/>
          </a:bodyPr>
          <a:lstStyle/>
          <a:p>
            <a:pPr algn="ctr"/>
            <a:r>
              <a:rPr lang="en-US" sz="1800" b="1" dirty="0">
                <a:solidFill>
                  <a:schemeClr val="bg1"/>
                </a:solidFill>
              </a:rPr>
              <a:t>S</a:t>
            </a:r>
            <a:r>
              <a:rPr lang="en-US" sz="1800" dirty="0">
                <a:solidFill>
                  <a:schemeClr val="bg1"/>
                </a:solidFill>
              </a:rPr>
              <a:t>pecific, </a:t>
            </a:r>
            <a:r>
              <a:rPr lang="en-US" sz="1800" b="1" dirty="0">
                <a:solidFill>
                  <a:schemeClr val="bg1"/>
                </a:solidFill>
              </a:rPr>
              <a:t>M</a:t>
            </a:r>
            <a:r>
              <a:rPr lang="en-US" sz="1800" dirty="0">
                <a:solidFill>
                  <a:schemeClr val="bg1"/>
                </a:solidFill>
              </a:rPr>
              <a:t>easurable, </a:t>
            </a:r>
            <a:r>
              <a:rPr lang="en-US" sz="1800" b="1" dirty="0">
                <a:solidFill>
                  <a:schemeClr val="bg1"/>
                </a:solidFill>
              </a:rPr>
              <a:t>A</a:t>
            </a:r>
            <a:r>
              <a:rPr lang="en-US" sz="1800" dirty="0">
                <a:solidFill>
                  <a:schemeClr val="bg1"/>
                </a:solidFill>
              </a:rPr>
              <a:t>chievable, </a:t>
            </a:r>
            <a:r>
              <a:rPr lang="en-US" sz="1800" b="1" dirty="0">
                <a:solidFill>
                  <a:schemeClr val="bg1"/>
                </a:solidFill>
              </a:rPr>
              <a:t>R</a:t>
            </a:r>
            <a:r>
              <a:rPr lang="en-US" sz="1800" dirty="0">
                <a:solidFill>
                  <a:schemeClr val="bg1"/>
                </a:solidFill>
              </a:rPr>
              <a:t>elevant, </a:t>
            </a:r>
            <a:r>
              <a:rPr lang="en-US" sz="1800" b="1" dirty="0">
                <a:solidFill>
                  <a:schemeClr val="bg1"/>
                </a:solidFill>
              </a:rPr>
              <a:t>T</a:t>
            </a:r>
            <a:r>
              <a:rPr lang="en-US" sz="1800" dirty="0">
                <a:solidFill>
                  <a:schemeClr val="bg1"/>
                </a:solidFill>
              </a:rPr>
              <a:t>ime-limited – </a:t>
            </a:r>
            <a:r>
              <a:rPr lang="en-US" sz="1800" b="1" dirty="0">
                <a:solidFill>
                  <a:schemeClr val="bg1"/>
                </a:solidFill>
              </a:rPr>
              <a:t>SMART</a:t>
            </a:r>
            <a:r>
              <a:rPr lang="en-US" sz="1800" dirty="0">
                <a:solidFill>
                  <a:schemeClr val="bg1"/>
                </a:solidFill>
              </a:rPr>
              <a:t>!</a:t>
            </a:r>
          </a:p>
        </p:txBody>
      </p:sp>
      <p:sp>
        <p:nvSpPr>
          <p:cNvPr id="16" name="Title 1">
            <a:extLst>
              <a:ext uri="{FF2B5EF4-FFF2-40B4-BE49-F238E27FC236}">
                <a16:creationId xmlns:a16="http://schemas.microsoft.com/office/drawing/2014/main" id="{38F791D8-D24D-4F6B-BAC5-609097827619}"/>
              </a:ext>
            </a:extLst>
          </p:cNvPr>
          <p:cNvSpPr txBox="1">
            <a:spLocks/>
          </p:cNvSpPr>
          <p:nvPr/>
        </p:nvSpPr>
        <p:spPr>
          <a:xfrm>
            <a:off x="653093" y="332186"/>
            <a:ext cx="10972800" cy="963614"/>
          </a:xfrm>
          <a:prstGeom prst="rect">
            <a:avLst/>
          </a:prstGeom>
        </p:spPr>
        <p:txBody>
          <a:bodyPr/>
          <a:lstStyle>
            <a:lvl1pPr algn="ctr" defTabSz="457200" rtl="0" eaLnBrk="1" latinLnBrk="0" hangingPunct="1">
              <a:spcBef>
                <a:spcPct val="0"/>
              </a:spcBef>
              <a:buNone/>
              <a:defRPr sz="4400" kern="1200">
                <a:solidFill>
                  <a:schemeClr val="accent3"/>
                </a:solidFill>
                <a:latin typeface="+mj-lt"/>
                <a:ea typeface="+mj-ea"/>
                <a:cs typeface="+mj-cs"/>
              </a:defRPr>
            </a:lvl1pPr>
          </a:lstStyle>
          <a:p>
            <a:r>
              <a:rPr lang="en-US" dirty="0"/>
              <a:t>Awards Process</a:t>
            </a:r>
          </a:p>
        </p:txBody>
      </p:sp>
      <p:pic>
        <p:nvPicPr>
          <p:cNvPr id="5" name="Picture 4" descr="Text&#10;&#10;Description automatically generated with medium confidence">
            <a:extLst>
              <a:ext uri="{FF2B5EF4-FFF2-40B4-BE49-F238E27FC236}">
                <a16:creationId xmlns:a16="http://schemas.microsoft.com/office/drawing/2014/main" id="{41B21038-F068-4848-8DA8-AD3448D7392A}"/>
              </a:ext>
            </a:extLst>
          </p:cNvPr>
          <p:cNvPicPr>
            <a:picLocks noChangeAspect="1"/>
          </p:cNvPicPr>
          <p:nvPr/>
        </p:nvPicPr>
        <p:blipFill>
          <a:blip r:embed="rId3"/>
          <a:stretch>
            <a:fillRect/>
          </a:stretch>
        </p:blipFill>
        <p:spPr>
          <a:xfrm>
            <a:off x="686414" y="1295800"/>
            <a:ext cx="10725922" cy="4487421"/>
          </a:xfrm>
          <a:prstGeom prst="rect">
            <a:avLst/>
          </a:prstGeom>
        </p:spPr>
      </p:pic>
    </p:spTree>
    <p:extLst>
      <p:ext uri="{BB962C8B-B14F-4D97-AF65-F5344CB8AC3E}">
        <p14:creationId xmlns:p14="http://schemas.microsoft.com/office/powerpoint/2010/main" val="5685778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depicting the three SEA Change awards levels. Bronze Criteria serve as the foundation for all awards, Silver expands to recognize progress and Gold expands further to recognize leadership. ">
            <a:extLst>
              <a:ext uri="{FF2B5EF4-FFF2-40B4-BE49-F238E27FC236}">
                <a16:creationId xmlns:a16="http://schemas.microsoft.com/office/drawing/2014/main" id="{8FF5C098-21C3-4BB2-8812-9D6EE0E6B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05" y="1108038"/>
            <a:ext cx="5309285" cy="4968274"/>
          </a:xfrm>
          <a:prstGeom prst="rect">
            <a:avLst/>
          </a:prstGeom>
        </p:spPr>
      </p:pic>
      <p:pic>
        <p:nvPicPr>
          <p:cNvPr id="13" name="Picture 12" descr="A table listing the criteria for SEA Change Awards. The criteria are listed in the notes for this slide.">
            <a:extLst>
              <a:ext uri="{FF2B5EF4-FFF2-40B4-BE49-F238E27FC236}">
                <a16:creationId xmlns:a16="http://schemas.microsoft.com/office/drawing/2014/main" id="{A717DA94-3935-446A-BE35-320C10BF0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1178"/>
            <a:ext cx="5045364" cy="5626042"/>
          </a:xfrm>
          <a:prstGeom prst="rect">
            <a:avLst/>
          </a:prstGeom>
        </p:spPr>
      </p:pic>
      <p:sp>
        <p:nvSpPr>
          <p:cNvPr id="14" name="Title 1">
            <a:extLst>
              <a:ext uri="{FF2B5EF4-FFF2-40B4-BE49-F238E27FC236}">
                <a16:creationId xmlns:a16="http://schemas.microsoft.com/office/drawing/2014/main" id="{D9D10C7E-2649-49DA-B37E-7A763F994434}"/>
              </a:ext>
            </a:extLst>
          </p:cNvPr>
          <p:cNvSpPr txBox="1">
            <a:spLocks/>
          </p:cNvSpPr>
          <p:nvPr/>
        </p:nvSpPr>
        <p:spPr>
          <a:xfrm>
            <a:off x="694547" y="321178"/>
            <a:ext cx="4876800" cy="933712"/>
          </a:xfrm>
          <a:prstGeom prst="rect">
            <a:avLst/>
          </a:prstGeom>
        </p:spPr>
        <p:txBody>
          <a:bodyPr/>
          <a:lstStyle>
            <a:lvl1pPr algn="ctr" defTabSz="457200" rtl="0" eaLnBrk="1" latinLnBrk="0" hangingPunct="1">
              <a:spcBef>
                <a:spcPct val="0"/>
              </a:spcBef>
              <a:buNone/>
              <a:defRPr sz="4400" kern="1200">
                <a:solidFill>
                  <a:schemeClr val="accent3"/>
                </a:solidFill>
                <a:latin typeface="+mj-lt"/>
                <a:ea typeface="+mj-ea"/>
                <a:cs typeface="+mj-cs"/>
              </a:defRPr>
            </a:lvl1pPr>
          </a:lstStyle>
          <a:p>
            <a:r>
              <a:rPr lang="en-US" dirty="0"/>
              <a:t>Award Levels</a:t>
            </a:r>
          </a:p>
        </p:txBody>
      </p:sp>
    </p:spTree>
    <p:extLst>
      <p:ext uri="{BB962C8B-B14F-4D97-AF65-F5344CB8AC3E}">
        <p14:creationId xmlns:p14="http://schemas.microsoft.com/office/powerpoint/2010/main" val="63252525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4CCD0-903B-46B5-A3BB-2E654141EC77}"/>
              </a:ext>
            </a:extLst>
          </p:cNvPr>
          <p:cNvSpPr txBox="1"/>
          <p:nvPr/>
        </p:nvSpPr>
        <p:spPr>
          <a:xfrm>
            <a:off x="4879641" y="6254338"/>
            <a:ext cx="6974883" cy="369332"/>
          </a:xfrm>
          <a:prstGeom prst="rect">
            <a:avLst/>
          </a:prstGeom>
          <a:noFill/>
        </p:spPr>
        <p:txBody>
          <a:bodyPr wrap="square" rtlCol="0">
            <a:spAutoFit/>
          </a:bodyPr>
          <a:lstStyle/>
          <a:p>
            <a:pPr algn="ctr"/>
            <a:r>
              <a:rPr lang="en-US" sz="1800" b="1" dirty="0">
                <a:solidFill>
                  <a:schemeClr val="bg1"/>
                </a:solidFill>
              </a:rPr>
              <a:t>S</a:t>
            </a:r>
            <a:r>
              <a:rPr lang="en-US" sz="1800" dirty="0">
                <a:solidFill>
                  <a:schemeClr val="bg1"/>
                </a:solidFill>
              </a:rPr>
              <a:t>pecific, </a:t>
            </a:r>
            <a:r>
              <a:rPr lang="en-US" sz="1800" b="1" dirty="0">
                <a:solidFill>
                  <a:schemeClr val="bg1"/>
                </a:solidFill>
              </a:rPr>
              <a:t>M</a:t>
            </a:r>
            <a:r>
              <a:rPr lang="en-US" sz="1800" dirty="0">
                <a:solidFill>
                  <a:schemeClr val="bg1"/>
                </a:solidFill>
              </a:rPr>
              <a:t>easurable, </a:t>
            </a:r>
            <a:r>
              <a:rPr lang="en-US" sz="1800" b="1" dirty="0">
                <a:solidFill>
                  <a:schemeClr val="bg1"/>
                </a:solidFill>
              </a:rPr>
              <a:t>A</a:t>
            </a:r>
            <a:r>
              <a:rPr lang="en-US" sz="1800" dirty="0">
                <a:solidFill>
                  <a:schemeClr val="bg1"/>
                </a:solidFill>
              </a:rPr>
              <a:t>chievable, </a:t>
            </a:r>
            <a:r>
              <a:rPr lang="en-US" sz="1800" b="1" dirty="0">
                <a:solidFill>
                  <a:schemeClr val="bg1"/>
                </a:solidFill>
              </a:rPr>
              <a:t>R</a:t>
            </a:r>
            <a:r>
              <a:rPr lang="en-US" sz="1800" dirty="0">
                <a:solidFill>
                  <a:schemeClr val="bg1"/>
                </a:solidFill>
              </a:rPr>
              <a:t>elevant, </a:t>
            </a:r>
            <a:r>
              <a:rPr lang="en-US" sz="1800" b="1" dirty="0">
                <a:solidFill>
                  <a:schemeClr val="bg1"/>
                </a:solidFill>
              </a:rPr>
              <a:t>T</a:t>
            </a:r>
            <a:r>
              <a:rPr lang="en-US" sz="1800" dirty="0">
                <a:solidFill>
                  <a:schemeClr val="bg1"/>
                </a:solidFill>
              </a:rPr>
              <a:t>ime-limited – </a:t>
            </a:r>
            <a:r>
              <a:rPr lang="en-US" sz="1800" b="1" dirty="0">
                <a:solidFill>
                  <a:schemeClr val="bg1"/>
                </a:solidFill>
              </a:rPr>
              <a:t>SMART</a:t>
            </a:r>
            <a:r>
              <a:rPr lang="en-US" sz="1800" dirty="0">
                <a:solidFill>
                  <a:schemeClr val="bg1"/>
                </a:solidFill>
              </a:rPr>
              <a:t>!</a:t>
            </a:r>
          </a:p>
        </p:txBody>
      </p:sp>
      <p:sp>
        <p:nvSpPr>
          <p:cNvPr id="16" name="Title 1">
            <a:extLst>
              <a:ext uri="{FF2B5EF4-FFF2-40B4-BE49-F238E27FC236}">
                <a16:creationId xmlns:a16="http://schemas.microsoft.com/office/drawing/2014/main" id="{38F791D8-D24D-4F6B-BAC5-609097827619}"/>
              </a:ext>
            </a:extLst>
          </p:cNvPr>
          <p:cNvSpPr txBox="1">
            <a:spLocks/>
          </p:cNvSpPr>
          <p:nvPr/>
        </p:nvSpPr>
        <p:spPr>
          <a:xfrm>
            <a:off x="2641601" y="2068416"/>
            <a:ext cx="10972800" cy="963614"/>
          </a:xfrm>
          <a:prstGeom prst="rect">
            <a:avLst/>
          </a:prstGeom>
        </p:spPr>
        <p:txBody>
          <a:bodyPr/>
          <a:lstStyle>
            <a:lvl1pPr algn="ctr" defTabSz="457200" rtl="0" eaLnBrk="1" latinLnBrk="0" hangingPunct="1">
              <a:spcBef>
                <a:spcPct val="0"/>
              </a:spcBef>
              <a:buNone/>
              <a:defRPr sz="4400" kern="1200">
                <a:solidFill>
                  <a:schemeClr val="accent3"/>
                </a:solidFill>
                <a:latin typeface="+mj-lt"/>
                <a:ea typeface="+mj-ea"/>
                <a:cs typeface="+mj-cs"/>
              </a:defRPr>
            </a:lvl1pPr>
          </a:lstStyle>
          <a:p>
            <a:r>
              <a:rPr lang="en-US" dirty="0"/>
              <a:t>Immersive Cohort Model</a:t>
            </a:r>
          </a:p>
        </p:txBody>
      </p:sp>
      <p:pic>
        <p:nvPicPr>
          <p:cNvPr id="5" name="Picture 4" descr="Text&#10;&#10;Description automatically generated with medium confidence">
            <a:extLst>
              <a:ext uri="{FF2B5EF4-FFF2-40B4-BE49-F238E27FC236}">
                <a16:creationId xmlns:a16="http://schemas.microsoft.com/office/drawing/2014/main" id="{41B21038-F068-4848-8DA8-AD3448D7392A}"/>
              </a:ext>
            </a:extLst>
          </p:cNvPr>
          <p:cNvPicPr>
            <a:picLocks noChangeAspect="1"/>
          </p:cNvPicPr>
          <p:nvPr/>
        </p:nvPicPr>
        <p:blipFill rotWithShape="1">
          <a:blip r:embed="rId3"/>
          <a:srcRect t="16717" r="59298"/>
          <a:stretch/>
        </p:blipFill>
        <p:spPr>
          <a:xfrm>
            <a:off x="-90826" y="263729"/>
            <a:ext cx="4365646" cy="3737251"/>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2BE43731-622D-4F60-A83A-1A8C9ECF2020}"/>
              </a:ext>
            </a:extLst>
          </p:cNvPr>
          <p:cNvPicPr>
            <a:picLocks noChangeAspect="1"/>
          </p:cNvPicPr>
          <p:nvPr/>
        </p:nvPicPr>
        <p:blipFill rotWithShape="1">
          <a:blip r:embed="rId3"/>
          <a:srcRect l="46314" t="26142" r="45907" b="33104"/>
          <a:stretch/>
        </p:blipFill>
        <p:spPr>
          <a:xfrm rot="2244571">
            <a:off x="3575557" y="2134157"/>
            <a:ext cx="834390" cy="1828800"/>
          </a:xfrm>
          <a:prstGeom prst="rect">
            <a:avLst/>
          </a:prstGeom>
        </p:spPr>
      </p:pic>
      <p:pic>
        <p:nvPicPr>
          <p:cNvPr id="3" name="Picture 2" descr="Diagram&#10;&#10;Description automatically generated">
            <a:extLst>
              <a:ext uri="{FF2B5EF4-FFF2-40B4-BE49-F238E27FC236}">
                <a16:creationId xmlns:a16="http://schemas.microsoft.com/office/drawing/2014/main" id="{8CEFE5D2-F0C8-B029-B6FD-8928C7743124}"/>
              </a:ext>
            </a:extLst>
          </p:cNvPr>
          <p:cNvPicPr>
            <a:picLocks noChangeAspect="1"/>
          </p:cNvPicPr>
          <p:nvPr/>
        </p:nvPicPr>
        <p:blipFill>
          <a:blip r:embed="rId4"/>
          <a:stretch>
            <a:fillRect/>
          </a:stretch>
        </p:blipFill>
        <p:spPr>
          <a:xfrm>
            <a:off x="4152402" y="3429001"/>
            <a:ext cx="7847856" cy="2495298"/>
          </a:xfrm>
          <a:prstGeom prst="rect">
            <a:avLst/>
          </a:prstGeom>
        </p:spPr>
      </p:pic>
    </p:spTree>
    <p:extLst>
      <p:ext uri="{BB962C8B-B14F-4D97-AF65-F5344CB8AC3E}">
        <p14:creationId xmlns:p14="http://schemas.microsoft.com/office/powerpoint/2010/main" val="283536039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F806-9AEC-4877-A3A0-7176AFECD0D9}"/>
              </a:ext>
            </a:extLst>
          </p:cNvPr>
          <p:cNvSpPr>
            <a:spLocks noGrp="1"/>
          </p:cNvSpPr>
          <p:nvPr>
            <p:ph type="title"/>
          </p:nvPr>
        </p:nvSpPr>
        <p:spPr>
          <a:xfrm>
            <a:off x="609600" y="86284"/>
            <a:ext cx="10972800" cy="963614"/>
          </a:xfrm>
        </p:spPr>
        <p:txBody>
          <a:bodyPr/>
          <a:lstStyle/>
          <a:p>
            <a:r>
              <a:rPr lang="en-US" dirty="0"/>
              <a:t>SEA Change Immersive Cohort Model</a:t>
            </a:r>
          </a:p>
        </p:txBody>
      </p:sp>
      <p:pic>
        <p:nvPicPr>
          <p:cNvPr id="6" name="Picture 5" descr="Graphical user interface&#10;&#10;Description automatically generated">
            <a:extLst>
              <a:ext uri="{FF2B5EF4-FFF2-40B4-BE49-F238E27FC236}">
                <a16:creationId xmlns:a16="http://schemas.microsoft.com/office/drawing/2014/main" id="{9CB87A4E-973A-C0B7-747A-736DC313F674}"/>
              </a:ext>
            </a:extLst>
          </p:cNvPr>
          <p:cNvPicPr>
            <a:picLocks noChangeAspect="1"/>
          </p:cNvPicPr>
          <p:nvPr/>
        </p:nvPicPr>
        <p:blipFill rotWithShape="1">
          <a:blip r:embed="rId2"/>
          <a:srcRect b="66863"/>
          <a:stretch/>
        </p:blipFill>
        <p:spPr>
          <a:xfrm>
            <a:off x="144930" y="1049898"/>
            <a:ext cx="9080179" cy="2255439"/>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726B2B24-2DB6-E79D-CCE3-56E668582690}"/>
              </a:ext>
            </a:extLst>
          </p:cNvPr>
          <p:cNvPicPr>
            <a:picLocks noChangeAspect="1"/>
          </p:cNvPicPr>
          <p:nvPr/>
        </p:nvPicPr>
        <p:blipFill rotWithShape="1">
          <a:blip r:embed="rId2"/>
          <a:srcRect t="33461" b="31585"/>
          <a:stretch/>
        </p:blipFill>
        <p:spPr>
          <a:xfrm>
            <a:off x="2799230" y="3429000"/>
            <a:ext cx="9080179" cy="2379103"/>
          </a:xfrm>
          <a:prstGeom prst="rect">
            <a:avLst/>
          </a:prstGeom>
        </p:spPr>
      </p:pic>
    </p:spTree>
    <p:extLst>
      <p:ext uri="{BB962C8B-B14F-4D97-AF65-F5344CB8AC3E}">
        <p14:creationId xmlns:p14="http://schemas.microsoft.com/office/powerpoint/2010/main" val="161501926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C79A39A-A2FD-4A28-B582-5D1FA2AC6F70}"/>
              </a:ext>
            </a:extLst>
          </p:cNvPr>
          <p:cNvSpPr>
            <a:spLocks noGrp="1"/>
          </p:cNvSpPr>
          <p:nvPr>
            <p:ph type="title"/>
          </p:nvPr>
        </p:nvSpPr>
        <p:spPr>
          <a:xfrm>
            <a:off x="609600" y="86284"/>
            <a:ext cx="10972800" cy="963614"/>
          </a:xfrm>
        </p:spPr>
        <p:txBody>
          <a:bodyPr/>
          <a:lstStyle/>
          <a:p>
            <a:r>
              <a:rPr lang="en-US" dirty="0"/>
              <a:t>SEA Change Immersive Cohort Model </a:t>
            </a:r>
          </a:p>
        </p:txBody>
      </p:sp>
      <p:sp>
        <p:nvSpPr>
          <p:cNvPr id="22" name="TextBox 21">
            <a:extLst>
              <a:ext uri="{FF2B5EF4-FFF2-40B4-BE49-F238E27FC236}">
                <a16:creationId xmlns:a16="http://schemas.microsoft.com/office/drawing/2014/main" id="{052CF0BC-AEA5-4CC2-8690-8AA569F0F1B3}"/>
              </a:ext>
            </a:extLst>
          </p:cNvPr>
          <p:cNvSpPr txBox="1"/>
          <p:nvPr/>
        </p:nvSpPr>
        <p:spPr>
          <a:xfrm>
            <a:off x="6248400" y="3918380"/>
            <a:ext cx="3417824" cy="523220"/>
          </a:xfrm>
          <a:prstGeom prst="rect">
            <a:avLst/>
          </a:prstGeom>
          <a:noFill/>
        </p:spPr>
        <p:txBody>
          <a:bodyPr wrap="square" rtlCol="0">
            <a:spAutoFit/>
          </a:bodyPr>
          <a:lstStyle/>
          <a:p>
            <a:r>
              <a:rPr lang="en-US" sz="2800" b="1" dirty="0"/>
              <a:t>Onward</a:t>
            </a:r>
          </a:p>
        </p:txBody>
      </p:sp>
      <p:pic>
        <p:nvPicPr>
          <p:cNvPr id="8" name="Picture 7" descr="Graphical user interface&#10;&#10;Description automatically generated">
            <a:extLst>
              <a:ext uri="{FF2B5EF4-FFF2-40B4-BE49-F238E27FC236}">
                <a16:creationId xmlns:a16="http://schemas.microsoft.com/office/drawing/2014/main" id="{DC97CD6B-B0D8-C3FE-D597-F9E93D3387F2}"/>
              </a:ext>
            </a:extLst>
          </p:cNvPr>
          <p:cNvPicPr>
            <a:picLocks noChangeAspect="1"/>
          </p:cNvPicPr>
          <p:nvPr/>
        </p:nvPicPr>
        <p:blipFill rotWithShape="1">
          <a:blip r:embed="rId2"/>
          <a:srcRect t="67271" b="-1054"/>
          <a:stretch/>
        </p:blipFill>
        <p:spPr>
          <a:xfrm>
            <a:off x="255845" y="1203924"/>
            <a:ext cx="9903138" cy="2507856"/>
          </a:xfrm>
          <a:prstGeom prst="rect">
            <a:avLst/>
          </a:prstGeom>
        </p:spPr>
      </p:pic>
      <p:sp>
        <p:nvSpPr>
          <p:cNvPr id="2" name="TextBox 1">
            <a:extLst>
              <a:ext uri="{FF2B5EF4-FFF2-40B4-BE49-F238E27FC236}">
                <a16:creationId xmlns:a16="http://schemas.microsoft.com/office/drawing/2014/main" id="{CDE0550C-74BC-9225-A190-6F2765C70DCB}"/>
              </a:ext>
            </a:extLst>
          </p:cNvPr>
          <p:cNvSpPr txBox="1"/>
          <p:nvPr/>
        </p:nvSpPr>
        <p:spPr>
          <a:xfrm>
            <a:off x="6527800" y="4648200"/>
            <a:ext cx="52070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SEA Change cycle continues</a:t>
            </a:r>
          </a:p>
          <a:p>
            <a:pPr marL="285750" indent="-285750">
              <a:buFont typeface="Arial" panose="020B0604020202020204" pitchFamily="34" charset="0"/>
              <a:buChar char="•"/>
            </a:pPr>
            <a:r>
              <a:rPr lang="en-US" sz="2400" dirty="0"/>
              <a:t>Join community of transformation</a:t>
            </a:r>
          </a:p>
          <a:p>
            <a:pPr marL="285750" indent="-285750">
              <a:buFont typeface="Arial" panose="020B0604020202020204" pitchFamily="34" charset="0"/>
              <a:buChar char="•"/>
            </a:pPr>
            <a:r>
              <a:rPr lang="en-US" sz="2400" dirty="0"/>
              <a:t>Reapply for Bronze or apply for Silver</a:t>
            </a:r>
          </a:p>
        </p:txBody>
      </p:sp>
    </p:spTree>
    <p:extLst>
      <p:ext uri="{BB962C8B-B14F-4D97-AF65-F5344CB8AC3E}">
        <p14:creationId xmlns:p14="http://schemas.microsoft.com/office/powerpoint/2010/main" val="1795401572"/>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7A4D-1BDB-4267-BCB5-FDD6F33454A5}"/>
              </a:ext>
            </a:extLst>
          </p:cNvPr>
          <p:cNvSpPr>
            <a:spLocks noGrp="1"/>
          </p:cNvSpPr>
          <p:nvPr>
            <p:ph type="title"/>
          </p:nvPr>
        </p:nvSpPr>
        <p:spPr>
          <a:xfrm>
            <a:off x="1981200" y="399725"/>
            <a:ext cx="8229600" cy="963614"/>
          </a:xfrm>
        </p:spPr>
        <p:txBody>
          <a:bodyPr/>
          <a:lstStyle/>
          <a:p>
            <a:r>
              <a:rPr lang="en-US" dirty="0"/>
              <a:t>Use what you already have!</a:t>
            </a:r>
          </a:p>
        </p:txBody>
      </p:sp>
      <p:grpSp>
        <p:nvGrpSpPr>
          <p:cNvPr id="11" name="Group 10">
            <a:extLst>
              <a:ext uri="{FF2B5EF4-FFF2-40B4-BE49-F238E27FC236}">
                <a16:creationId xmlns:a16="http://schemas.microsoft.com/office/drawing/2014/main" id="{1E6AA955-88E1-4931-9831-77BC035EB553}"/>
              </a:ext>
            </a:extLst>
          </p:cNvPr>
          <p:cNvGrpSpPr/>
          <p:nvPr/>
        </p:nvGrpSpPr>
        <p:grpSpPr>
          <a:xfrm>
            <a:off x="4531900" y="1528186"/>
            <a:ext cx="3128200" cy="1693158"/>
            <a:chOff x="267915" y="1313030"/>
            <a:chExt cx="3128200" cy="1693158"/>
          </a:xfrm>
        </p:grpSpPr>
        <p:sp>
          <p:nvSpPr>
            <p:cNvPr id="4" name="Google Shape;75;p1">
              <a:extLst>
                <a:ext uri="{FF2B5EF4-FFF2-40B4-BE49-F238E27FC236}">
                  <a16:creationId xmlns:a16="http://schemas.microsoft.com/office/drawing/2014/main" id="{14E1113D-9A07-4B86-A994-DFF67D6D6942}"/>
                </a:ext>
              </a:extLst>
            </p:cNvPr>
            <p:cNvSpPr txBox="1"/>
            <p:nvPr/>
          </p:nvSpPr>
          <p:spPr>
            <a:xfrm>
              <a:off x="848828" y="2698452"/>
              <a:ext cx="2547287" cy="307736"/>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US" sz="1400" spc="20" dirty="0">
                  <a:solidFill>
                    <a:srgbClr val="8E8E8E"/>
                  </a:solidFill>
                  <a:latin typeface="Arial"/>
                  <a:ea typeface="Arial"/>
                  <a:cs typeface="Arial"/>
                  <a:sym typeface="Arial"/>
                </a:rPr>
                <a:t>Institutional Change Initiative</a:t>
              </a:r>
              <a:endParaRPr sz="1400" spc="20" dirty="0">
                <a:solidFill>
                  <a:srgbClr val="000000"/>
                </a:solidFill>
                <a:latin typeface="Arial"/>
                <a:ea typeface="Arial"/>
                <a:cs typeface="Arial"/>
                <a:sym typeface="Arial"/>
              </a:endParaRPr>
            </a:p>
          </p:txBody>
        </p:sp>
        <p:sp>
          <p:nvSpPr>
            <p:cNvPr id="5" name="Google Shape;76;p1">
              <a:extLst>
                <a:ext uri="{FF2B5EF4-FFF2-40B4-BE49-F238E27FC236}">
                  <a16:creationId xmlns:a16="http://schemas.microsoft.com/office/drawing/2014/main" id="{272CF15C-A485-49FD-9CC8-C75DF14EFD8A}"/>
                </a:ext>
              </a:extLst>
            </p:cNvPr>
            <p:cNvSpPr txBox="1"/>
            <p:nvPr/>
          </p:nvSpPr>
          <p:spPr>
            <a:xfrm>
              <a:off x="1019400" y="2184713"/>
              <a:ext cx="2376715" cy="646290"/>
            </a:xfrm>
            <a:prstGeom prst="rect">
              <a:avLst/>
            </a:prstGeom>
            <a:noFill/>
            <a:ln>
              <a:noFill/>
            </a:ln>
          </p:spPr>
          <p:txBody>
            <a:bodyPr spcFirstLastPara="1" wrap="square" lIns="91425" tIns="45700" rIns="91425" bIns="45700" anchor="t" anchorCtr="0">
              <a:spAutoFit/>
            </a:bodyPr>
            <a:lstStyle/>
            <a:p>
              <a:pPr>
                <a:buClr>
                  <a:srgbClr val="000000"/>
                </a:buClr>
                <a:buSzPts val="5500"/>
              </a:pPr>
              <a:r>
                <a:rPr lang="en-US" sz="3600" dirty="0">
                  <a:solidFill>
                    <a:srgbClr val="0D698C"/>
                  </a:solidFill>
                  <a:latin typeface="Arial"/>
                  <a:ea typeface="Arial"/>
                  <a:cs typeface="Arial"/>
                  <a:sym typeface="Arial"/>
                </a:rPr>
                <a:t>ICHANGE</a:t>
              </a:r>
              <a:endParaRPr sz="3600" dirty="0">
                <a:solidFill>
                  <a:srgbClr val="0D698C"/>
                </a:solidFill>
                <a:latin typeface="Arial"/>
                <a:ea typeface="Arial"/>
                <a:cs typeface="Arial"/>
                <a:sym typeface="Arial"/>
              </a:endParaRPr>
            </a:p>
          </p:txBody>
        </p:sp>
        <p:pic>
          <p:nvPicPr>
            <p:cNvPr id="6" name="Picture 5" descr="A close up of a sign&#10;&#10;Description automatically generated">
              <a:extLst>
                <a:ext uri="{FF2B5EF4-FFF2-40B4-BE49-F238E27FC236}">
                  <a16:creationId xmlns:a16="http://schemas.microsoft.com/office/drawing/2014/main" id="{FD250FB5-737D-48E9-B97B-D35270FD5595}"/>
                </a:ext>
              </a:extLst>
            </p:cNvPr>
            <p:cNvPicPr>
              <a:picLocks noChangeAspect="1"/>
            </p:cNvPicPr>
            <p:nvPr/>
          </p:nvPicPr>
          <p:blipFill>
            <a:blip r:embed="rId3"/>
            <a:stretch>
              <a:fillRect/>
            </a:stretch>
          </p:blipFill>
          <p:spPr>
            <a:xfrm>
              <a:off x="267915" y="1313030"/>
              <a:ext cx="2693073" cy="963615"/>
            </a:xfrm>
            <a:prstGeom prst="rect">
              <a:avLst/>
            </a:prstGeom>
          </p:spPr>
        </p:pic>
      </p:grpSp>
      <p:grpSp>
        <p:nvGrpSpPr>
          <p:cNvPr id="8" name="Group 7">
            <a:extLst>
              <a:ext uri="{FF2B5EF4-FFF2-40B4-BE49-F238E27FC236}">
                <a16:creationId xmlns:a16="http://schemas.microsoft.com/office/drawing/2014/main" id="{13176680-6FEF-49E2-88A5-61FBB46559F4}"/>
              </a:ext>
            </a:extLst>
          </p:cNvPr>
          <p:cNvGrpSpPr/>
          <p:nvPr/>
        </p:nvGrpSpPr>
        <p:grpSpPr>
          <a:xfrm>
            <a:off x="1981201" y="1528186"/>
            <a:ext cx="2177711" cy="1636654"/>
            <a:chOff x="1763786" y="1714351"/>
            <a:chExt cx="5616427" cy="4221015"/>
          </a:xfrm>
        </p:grpSpPr>
        <p:pic>
          <p:nvPicPr>
            <p:cNvPr id="7" name="Picture 6">
              <a:extLst>
                <a:ext uri="{FF2B5EF4-FFF2-40B4-BE49-F238E27FC236}">
                  <a16:creationId xmlns:a16="http://schemas.microsoft.com/office/drawing/2014/main" id="{94737DEA-24E1-484E-8F60-2E437B2B1A5A}"/>
                </a:ext>
              </a:extLst>
            </p:cNvPr>
            <p:cNvPicPr>
              <a:picLocks noChangeAspect="1"/>
            </p:cNvPicPr>
            <p:nvPr/>
          </p:nvPicPr>
          <p:blipFill>
            <a:blip r:embed="rId4"/>
            <a:stretch>
              <a:fillRect/>
            </a:stretch>
          </p:blipFill>
          <p:spPr>
            <a:xfrm>
              <a:off x="1763786" y="1714351"/>
              <a:ext cx="5616427" cy="3429297"/>
            </a:xfrm>
            <a:prstGeom prst="rect">
              <a:avLst/>
            </a:prstGeom>
          </p:spPr>
        </p:pic>
        <p:pic>
          <p:nvPicPr>
            <p:cNvPr id="1026" name="Picture 2" descr="https://www.hhmi.org/sites/default/files/Logos/JPG/HHMI-horizontal-signature-color.jpg">
              <a:extLst>
                <a:ext uri="{FF2B5EF4-FFF2-40B4-BE49-F238E27FC236}">
                  <a16:creationId xmlns:a16="http://schemas.microsoft.com/office/drawing/2014/main" id="{CD88BAFA-9245-4280-B5E5-0E054DFC83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072" y="5192416"/>
              <a:ext cx="4567122" cy="74295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30" name="Picture 6" descr="ADVANCE Grant Logo">
            <a:extLst>
              <a:ext uri="{FF2B5EF4-FFF2-40B4-BE49-F238E27FC236}">
                <a16:creationId xmlns:a16="http://schemas.microsoft.com/office/drawing/2014/main" id="{E5E63F4C-AB16-4A7E-BE88-644315172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819" y="3498982"/>
            <a:ext cx="3079607" cy="143501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Image result for nsf includes logo&quot;">
            <a:extLst>
              <a:ext uri="{FF2B5EF4-FFF2-40B4-BE49-F238E27FC236}">
                <a16:creationId xmlns:a16="http://schemas.microsoft.com/office/drawing/2014/main" id="{0AA21CCB-3970-401F-A109-CA5367944E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3639" y="1585054"/>
            <a:ext cx="1579786" cy="157978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banner image">
            <a:extLst>
              <a:ext uri="{FF2B5EF4-FFF2-40B4-BE49-F238E27FC236}">
                <a16:creationId xmlns:a16="http://schemas.microsoft.com/office/drawing/2014/main" id="{9AD513A2-F2A5-43F2-B13A-C6FAC8123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0334" y="3771165"/>
            <a:ext cx="4832482" cy="15797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www.equityinstem.org/wp-content/uploads/ARC-Network_white-bg.png">
            <a:extLst>
              <a:ext uri="{FF2B5EF4-FFF2-40B4-BE49-F238E27FC236}">
                <a16:creationId xmlns:a16="http://schemas.microsoft.com/office/drawing/2014/main" id="{00BDD33D-C957-41E2-A421-1B6A211FDF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0101" y="4554702"/>
            <a:ext cx="2360629" cy="11055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2AB666-EE6A-4D67-9C11-24A705CDE3EA}"/>
              </a:ext>
            </a:extLst>
          </p:cNvPr>
          <p:cNvSpPr txBox="1"/>
          <p:nvPr/>
        </p:nvSpPr>
        <p:spPr>
          <a:xfrm>
            <a:off x="7240629" y="4863597"/>
            <a:ext cx="437940" cy="523220"/>
          </a:xfrm>
          <a:prstGeom prst="rect">
            <a:avLst/>
          </a:prstGeom>
          <a:noFill/>
        </p:spPr>
        <p:txBody>
          <a:bodyPr wrap="none" rtlCol="0">
            <a:spAutoFit/>
          </a:bodyPr>
          <a:lstStyle/>
          <a:p>
            <a:r>
              <a:rPr lang="en-US" sz="2800" b="1" dirty="0"/>
              <a:t>&amp;</a:t>
            </a:r>
          </a:p>
        </p:txBody>
      </p:sp>
      <p:sp>
        <p:nvSpPr>
          <p:cNvPr id="15" name="Rectangle 14">
            <a:extLst>
              <a:ext uri="{FF2B5EF4-FFF2-40B4-BE49-F238E27FC236}">
                <a16:creationId xmlns:a16="http://schemas.microsoft.com/office/drawing/2014/main" id="{3C663037-D769-4658-9765-36AF9307F6D3}"/>
              </a:ext>
            </a:extLst>
          </p:cNvPr>
          <p:cNvSpPr/>
          <p:nvPr/>
        </p:nvSpPr>
        <p:spPr>
          <a:xfrm>
            <a:off x="1798282" y="4733374"/>
            <a:ext cx="2202037" cy="6323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8" descr="The National Academies of Science Engineering Medicine">
            <a:extLst>
              <a:ext uri="{FF2B5EF4-FFF2-40B4-BE49-F238E27FC236}">
                <a16:creationId xmlns:a16="http://schemas.microsoft.com/office/drawing/2014/main" id="{B14E1F7D-6E56-41BE-A404-5C4845D9C1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0335" y="4733371"/>
            <a:ext cx="2360629" cy="63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8768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74E92-384D-4F98-98D9-BD28F618DC6F}"/>
              </a:ext>
            </a:extLst>
          </p:cNvPr>
          <p:cNvSpPr>
            <a:spLocks noGrp="1"/>
          </p:cNvSpPr>
          <p:nvPr>
            <p:ph type="title"/>
          </p:nvPr>
        </p:nvSpPr>
        <p:spPr/>
        <p:txBody>
          <a:bodyPr>
            <a:normAutofit/>
          </a:bodyPr>
          <a:lstStyle/>
          <a:p>
            <a:r>
              <a:rPr lang="en-US" dirty="0"/>
              <a:t>Annual Membership</a:t>
            </a:r>
          </a:p>
        </p:txBody>
      </p:sp>
      <p:pic>
        <p:nvPicPr>
          <p:cNvPr id="5" name="Picture 4">
            <a:extLst>
              <a:ext uri="{FF2B5EF4-FFF2-40B4-BE49-F238E27FC236}">
                <a16:creationId xmlns:a16="http://schemas.microsoft.com/office/drawing/2014/main" id="{9E3AE010-5A3C-47FA-949D-312C89F49EED}"/>
              </a:ext>
            </a:extLst>
          </p:cNvPr>
          <p:cNvPicPr>
            <a:picLocks noChangeAspect="1"/>
          </p:cNvPicPr>
          <p:nvPr/>
        </p:nvPicPr>
        <p:blipFill>
          <a:blip r:embed="rId3"/>
          <a:stretch>
            <a:fillRect/>
          </a:stretch>
        </p:blipFill>
        <p:spPr>
          <a:xfrm>
            <a:off x="9685315" y="1383348"/>
            <a:ext cx="2179930" cy="1792224"/>
          </a:xfrm>
          <a:prstGeom prst="rect">
            <a:avLst/>
          </a:prstGeom>
        </p:spPr>
      </p:pic>
      <p:graphicFrame>
        <p:nvGraphicFramePr>
          <p:cNvPr id="4" name="Table 5">
            <a:extLst>
              <a:ext uri="{FF2B5EF4-FFF2-40B4-BE49-F238E27FC236}">
                <a16:creationId xmlns:a16="http://schemas.microsoft.com/office/drawing/2014/main" id="{C999EB5C-00B8-42CA-9A4F-0F1B63144C44}"/>
              </a:ext>
            </a:extLst>
          </p:cNvPr>
          <p:cNvGraphicFramePr>
            <a:graphicFrameLocks noGrp="1"/>
          </p:cNvGraphicFramePr>
          <p:nvPr>
            <p:extLst>
              <p:ext uri="{D42A27DB-BD31-4B8C-83A1-F6EECF244321}">
                <p14:modId xmlns:p14="http://schemas.microsoft.com/office/powerpoint/2010/main" val="329408438"/>
              </p:ext>
            </p:extLst>
          </p:nvPr>
        </p:nvGraphicFramePr>
        <p:xfrm>
          <a:off x="5982958" y="2279460"/>
          <a:ext cx="6147434" cy="3112734"/>
        </p:xfrm>
        <a:graphic>
          <a:graphicData uri="http://schemas.openxmlformats.org/drawingml/2006/table">
            <a:tbl>
              <a:tblPr firstRow="1" bandRow="1">
                <a:tableStyleId>{2D5ABB26-0587-4C30-8999-92F81FD0307C}</a:tableStyleId>
              </a:tblPr>
              <a:tblGrid>
                <a:gridCol w="3389688">
                  <a:extLst>
                    <a:ext uri="{9D8B030D-6E8A-4147-A177-3AD203B41FA5}">
                      <a16:colId xmlns:a16="http://schemas.microsoft.com/office/drawing/2014/main" val="1455063065"/>
                    </a:ext>
                  </a:extLst>
                </a:gridCol>
                <a:gridCol w="2757746">
                  <a:extLst>
                    <a:ext uri="{9D8B030D-6E8A-4147-A177-3AD203B41FA5}">
                      <a16:colId xmlns:a16="http://schemas.microsoft.com/office/drawing/2014/main" val="3511546666"/>
                    </a:ext>
                  </a:extLst>
                </a:gridCol>
              </a:tblGrid>
              <a:tr h="636308">
                <a:tc>
                  <a:txBody>
                    <a:bodyPr/>
                    <a:lstStyle/>
                    <a:p>
                      <a:r>
                        <a:rPr lang="en-US" b="1" dirty="0"/>
                        <a:t>Total Expenses </a:t>
                      </a:r>
                      <a:br>
                        <a:rPr lang="en-US" b="1" dirty="0"/>
                      </a:br>
                      <a:r>
                        <a:rPr lang="en-US" b="1" dirty="0"/>
                        <a:t>(Prior fiscal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1872791"/>
                  </a:ext>
                </a:extLst>
              </a:tr>
              <a:tr h="412109">
                <a:tc>
                  <a:txBody>
                    <a:bodyPr/>
                    <a:lstStyle/>
                    <a:p>
                      <a:r>
                        <a:rPr lang="en-US" sz="2000" dirty="0"/>
                        <a:t>≥ $1,000,000,000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5211636"/>
                  </a:ext>
                </a:extLst>
              </a:tr>
              <a:tr h="412109">
                <a:tc>
                  <a:txBody>
                    <a:bodyPr/>
                    <a:lstStyle/>
                    <a:p>
                      <a:r>
                        <a:rPr lang="en-US" sz="2000" dirty="0"/>
                        <a:t>$500,000,000 - $999,999,999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$25,000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911322"/>
                  </a:ext>
                </a:extLst>
              </a:tr>
              <a:tr h="412109">
                <a:tc>
                  <a:txBody>
                    <a:bodyPr/>
                    <a:lstStyle/>
                    <a:p>
                      <a:r>
                        <a:rPr lang="en-US" sz="2000" dirty="0"/>
                        <a:t>$100,000,000 - $499,999,999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$20,000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439629"/>
                  </a:ext>
                </a:extLst>
              </a:tr>
              <a:tr h="412109">
                <a:tc>
                  <a:txBody>
                    <a:bodyPr/>
                    <a:lstStyle/>
                    <a:p>
                      <a:r>
                        <a:rPr lang="en-US" sz="2000" dirty="0"/>
                        <a:t>$50,000,000 - $99,999,999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$15,000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852754"/>
                  </a:ext>
                </a:extLst>
              </a:tr>
              <a:tr h="412109">
                <a:tc>
                  <a:txBody>
                    <a:bodyPr/>
                    <a:lstStyle/>
                    <a:p>
                      <a:r>
                        <a:rPr lang="en-US" sz="2000" dirty="0"/>
                        <a:t>$10,000,000 - $49,999,999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$10,000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4798964"/>
                  </a:ext>
                </a:extLst>
              </a:tr>
              <a:tr h="412109">
                <a:tc>
                  <a:txBody>
                    <a:bodyPr/>
                    <a:lstStyle/>
                    <a:p>
                      <a:r>
                        <a:rPr lang="en-US" sz="2000" dirty="0"/>
                        <a:t>≤ $9,999,999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bg2">
                              <a:lumMod val="75000"/>
                            </a:schemeClr>
                          </a:solidFill>
                        </a:rPr>
                        <a:t>$5,000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795517"/>
                  </a:ext>
                </a:extLst>
              </a:tr>
            </a:tbl>
          </a:graphicData>
        </a:graphic>
      </p:graphicFrame>
      <p:graphicFrame>
        <p:nvGraphicFramePr>
          <p:cNvPr id="2" name="Table 1">
            <a:extLst>
              <a:ext uri="{FF2B5EF4-FFF2-40B4-BE49-F238E27FC236}">
                <a16:creationId xmlns:a16="http://schemas.microsoft.com/office/drawing/2014/main" id="{C392DCF9-E73C-4D8D-844F-FC32F6CD8EF2}"/>
              </a:ext>
            </a:extLst>
          </p:cNvPr>
          <p:cNvGraphicFramePr>
            <a:graphicFrameLocks noGrp="1"/>
          </p:cNvGraphicFramePr>
          <p:nvPr>
            <p:extLst>
              <p:ext uri="{D42A27DB-BD31-4B8C-83A1-F6EECF244321}">
                <p14:modId xmlns:p14="http://schemas.microsoft.com/office/powerpoint/2010/main" val="3442556268"/>
              </p:ext>
            </p:extLst>
          </p:nvPr>
        </p:nvGraphicFramePr>
        <p:xfrm>
          <a:off x="609600" y="1909128"/>
          <a:ext cx="4545330" cy="4071540"/>
        </p:xfrm>
        <a:graphic>
          <a:graphicData uri="http://schemas.openxmlformats.org/drawingml/2006/table">
            <a:tbl>
              <a:tblPr firstRow="1" firstCol="1" bandRow="1">
                <a:tableStyleId>{5C22544A-7EE6-4342-B048-85BDC9FD1C3A}</a:tableStyleId>
              </a:tblPr>
              <a:tblGrid>
                <a:gridCol w="4545330">
                  <a:extLst>
                    <a:ext uri="{9D8B030D-6E8A-4147-A177-3AD203B41FA5}">
                      <a16:colId xmlns:a16="http://schemas.microsoft.com/office/drawing/2014/main" val="598974677"/>
                    </a:ext>
                  </a:extLst>
                </a:gridCol>
              </a:tblGrid>
              <a:tr h="607565">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Immersive cohort experience for first-time self-assessment</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7299612"/>
                  </a:ext>
                </a:extLst>
              </a:tr>
              <a:tr h="551363">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Opportunity to submit Institutional Award LOIs and applications</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1808449"/>
                  </a:ext>
                </a:extLst>
              </a:tr>
              <a:tr h="838016">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Limited number of registration fees for trainings, webinars, and in-person convenings waived; additional seats at deep discount</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8573242"/>
                  </a:ext>
                </a:extLst>
              </a:tr>
              <a:tr h="607565">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Site visits from SEA Change staff as requested and available (for training or consultation)</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295054"/>
                  </a:ext>
                </a:extLst>
              </a:tr>
              <a:tr h="415057">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Public commitment to SEA Change Principles</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3405"/>
                  </a:ext>
                </a:extLst>
              </a:tr>
              <a:tr h="415057">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Access to SEA Change Institute offerings</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8078606"/>
                  </a:ext>
                </a:extLst>
              </a:tr>
              <a:tr h="551363">
                <a:tc>
                  <a:txBody>
                    <a:bodyPr/>
                    <a:lstStyle/>
                    <a:p>
                      <a:pPr marL="285750" marR="0" indent="-285750">
                        <a:lnSpc>
                          <a:spcPct val="115000"/>
                        </a:lnSpc>
                        <a:spcBef>
                          <a:spcPts val="0"/>
                        </a:spcBef>
                        <a:spcAft>
                          <a:spcPts val="0"/>
                        </a:spcAft>
                        <a:buFont typeface="Wingdings" panose="05000000000000000000" pitchFamily="2" charset="2"/>
                        <a:buChar char="ü"/>
                      </a:pPr>
                      <a:r>
                        <a:rPr lang="en-US" sz="1600" b="0" dirty="0">
                          <a:solidFill>
                            <a:sysClr val="windowText" lastClr="000000"/>
                          </a:solidFill>
                          <a:effectLst/>
                        </a:rPr>
                        <a:t>Access to Members-only areas of SEA Change Community</a:t>
                      </a:r>
                      <a:endParaRPr lang="en-US" sz="1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30" marR="50330" marT="18819" marB="188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315231"/>
                  </a:ext>
                </a:extLst>
              </a:tr>
            </a:tbl>
          </a:graphicData>
        </a:graphic>
      </p:graphicFrame>
    </p:spTree>
    <p:extLst>
      <p:ext uri="{BB962C8B-B14F-4D97-AF65-F5344CB8AC3E}">
        <p14:creationId xmlns:p14="http://schemas.microsoft.com/office/powerpoint/2010/main" val="2512599500"/>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EEDB-32D8-4D48-92E0-530F01B10286}"/>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C405C05C-A1F9-4E7C-ABC3-A8928081CD77}"/>
              </a:ext>
            </a:extLst>
          </p:cNvPr>
          <p:cNvSpPr>
            <a:spLocks noGrp="1"/>
          </p:cNvSpPr>
          <p:nvPr>
            <p:ph type="body" idx="1"/>
          </p:nvPr>
        </p:nvSpPr>
        <p:spPr>
          <a:xfrm>
            <a:off x="2652713" y="4546601"/>
            <a:ext cx="7772400" cy="1500187"/>
          </a:xfrm>
        </p:spPr>
        <p:txBody>
          <a:bodyPr>
            <a:normAutofit/>
          </a:bodyPr>
          <a:lstStyle/>
          <a:p>
            <a:r>
              <a:rPr lang="en-US" sz="2800" b="1" dirty="0">
                <a:hlinkClick r:id="rId3"/>
              </a:rPr>
              <a:t>seachange@aaas.org</a:t>
            </a:r>
            <a:endParaRPr lang="en-US" sz="2800" b="1" dirty="0"/>
          </a:p>
          <a:p>
            <a:r>
              <a:rPr lang="en-US" sz="2800" b="1" dirty="0"/>
              <a:t>seachange.aaas.org </a:t>
            </a:r>
          </a:p>
        </p:txBody>
      </p:sp>
    </p:spTree>
    <p:extLst>
      <p:ext uri="{BB962C8B-B14F-4D97-AF65-F5344CB8AC3E}">
        <p14:creationId xmlns:p14="http://schemas.microsoft.com/office/powerpoint/2010/main" val="87147015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the diversity bonus">
            <a:extLst>
              <a:ext uri="{FF2B5EF4-FFF2-40B4-BE49-F238E27FC236}">
                <a16:creationId xmlns:a16="http://schemas.microsoft.com/office/drawing/2014/main" id="{AE500260-CE98-4064-BC4A-F8F04A17B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826" y="400169"/>
            <a:ext cx="3720348" cy="561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5067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A080-9533-46E0-A469-AB0DD964913C}"/>
              </a:ext>
            </a:extLst>
          </p:cNvPr>
          <p:cNvSpPr>
            <a:spLocks noGrp="1"/>
          </p:cNvSpPr>
          <p:nvPr>
            <p:ph type="title"/>
          </p:nvPr>
        </p:nvSpPr>
        <p:spPr/>
        <p:txBody>
          <a:bodyPr/>
          <a:lstStyle/>
          <a:p>
            <a:r>
              <a:rPr lang="en-US" dirty="0"/>
              <a:t>Why do we need to see change?</a:t>
            </a:r>
          </a:p>
        </p:txBody>
      </p:sp>
    </p:spTree>
    <p:extLst>
      <p:ext uri="{BB962C8B-B14F-4D97-AF65-F5344CB8AC3E}">
        <p14:creationId xmlns:p14="http://schemas.microsoft.com/office/powerpoint/2010/main" val="275775176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0CA69-4733-4B4D-9488-5B0DFA659A66}"/>
              </a:ext>
            </a:extLst>
          </p:cNvPr>
          <p:cNvSpPr txBox="1"/>
          <p:nvPr/>
        </p:nvSpPr>
        <p:spPr>
          <a:xfrm>
            <a:off x="477254" y="2028197"/>
            <a:ext cx="2891588" cy="1646605"/>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000000"/>
                </a:solidFill>
                <a:latin typeface="Calibri"/>
              </a:rPr>
              <a:t>Representation in STEMM workforce doesn’t match the US population</a:t>
            </a:r>
          </a:p>
          <a:p>
            <a:pPr marL="285750" indent="-285750">
              <a:buFont typeface="Arial" panose="020B0604020202020204" pitchFamily="34" charset="0"/>
              <a:buChar char="•"/>
              <a:defRPr/>
            </a:pPr>
            <a:endParaRPr lang="en-US" sz="1100" dirty="0">
              <a:solidFill>
                <a:srgbClr val="000000"/>
              </a:solidFill>
              <a:latin typeface="Calibri"/>
            </a:endParaRPr>
          </a:p>
          <a:p>
            <a:pPr marL="285750" indent="-285750">
              <a:buFont typeface="Arial" panose="020B0604020202020204" pitchFamily="34" charset="0"/>
              <a:buChar char="•"/>
              <a:defRPr/>
            </a:pPr>
            <a:r>
              <a:rPr lang="en-US" dirty="0">
                <a:solidFill>
                  <a:srgbClr val="000000"/>
                </a:solidFill>
                <a:latin typeface="Calibri"/>
              </a:rPr>
              <a:t>Gender, race, and ethnicity intersect</a:t>
            </a:r>
          </a:p>
        </p:txBody>
      </p:sp>
      <p:grpSp>
        <p:nvGrpSpPr>
          <p:cNvPr id="5" name="Group 4">
            <a:extLst>
              <a:ext uri="{FF2B5EF4-FFF2-40B4-BE49-F238E27FC236}">
                <a16:creationId xmlns:a16="http://schemas.microsoft.com/office/drawing/2014/main" id="{0FCCA5D5-3B52-4510-A610-9125D5ADDB07}"/>
              </a:ext>
            </a:extLst>
          </p:cNvPr>
          <p:cNvGrpSpPr/>
          <p:nvPr/>
        </p:nvGrpSpPr>
        <p:grpSpPr>
          <a:xfrm>
            <a:off x="3766324" y="309704"/>
            <a:ext cx="6901677" cy="6548297"/>
            <a:chOff x="2242323" y="309703"/>
            <a:chExt cx="6901677" cy="6548297"/>
          </a:xfrm>
        </p:grpSpPr>
        <p:pic>
          <p:nvPicPr>
            <p:cNvPr id="8" name="Picture 7">
              <a:extLst>
                <a:ext uri="{FF2B5EF4-FFF2-40B4-BE49-F238E27FC236}">
                  <a16:creationId xmlns:a16="http://schemas.microsoft.com/office/drawing/2014/main" id="{9B92B271-D193-4E80-A42C-5F5DEAD74B40}"/>
                </a:ext>
              </a:extLst>
            </p:cNvPr>
            <p:cNvPicPr>
              <a:picLocks noChangeAspect="1"/>
            </p:cNvPicPr>
            <p:nvPr/>
          </p:nvPicPr>
          <p:blipFill rotWithShape="1">
            <a:blip r:embed="rId3"/>
            <a:srcRect l="2678" t="4469" r="19885"/>
            <a:stretch/>
          </p:blipFill>
          <p:spPr>
            <a:xfrm>
              <a:off x="2274849" y="309703"/>
              <a:ext cx="6869151" cy="6548297"/>
            </a:xfrm>
            <a:prstGeom prst="rect">
              <a:avLst/>
            </a:prstGeom>
          </p:spPr>
        </p:pic>
        <p:sp>
          <p:nvSpPr>
            <p:cNvPr id="4" name="TextBox 3">
              <a:extLst>
                <a:ext uri="{FF2B5EF4-FFF2-40B4-BE49-F238E27FC236}">
                  <a16:creationId xmlns:a16="http://schemas.microsoft.com/office/drawing/2014/main" id="{383BC7FE-9AD7-4F1A-BC56-E32C3B5CDBE7}"/>
                </a:ext>
              </a:extLst>
            </p:cNvPr>
            <p:cNvSpPr txBox="1"/>
            <p:nvPr/>
          </p:nvSpPr>
          <p:spPr>
            <a:xfrm>
              <a:off x="2242323" y="6486546"/>
              <a:ext cx="2172390" cy="246221"/>
            </a:xfrm>
            <a:prstGeom prst="rect">
              <a:avLst/>
            </a:prstGeom>
            <a:noFill/>
          </p:spPr>
          <p:txBody>
            <a:bodyPr wrap="none" rtlCol="0">
              <a:spAutoFit/>
            </a:bodyPr>
            <a:lstStyle/>
            <a:p>
              <a:r>
                <a:rPr lang="en-US" sz="1000" dirty="0"/>
                <a:t>Prepared by Lindsey Malcom-</a:t>
              </a:r>
              <a:r>
                <a:rPr lang="en-US" sz="1000" dirty="0" err="1"/>
                <a:t>Piqueux</a:t>
              </a:r>
              <a:endParaRPr lang="en-US" sz="1000" dirty="0"/>
            </a:p>
          </p:txBody>
        </p:sp>
        <p:sp>
          <p:nvSpPr>
            <p:cNvPr id="2" name="TextBox 1">
              <a:extLst>
                <a:ext uri="{FF2B5EF4-FFF2-40B4-BE49-F238E27FC236}">
                  <a16:creationId xmlns:a16="http://schemas.microsoft.com/office/drawing/2014/main" id="{DA88BD82-6085-48E5-B276-2F7E78C904A1}"/>
                </a:ext>
              </a:extLst>
            </p:cNvPr>
            <p:cNvSpPr txBox="1"/>
            <p:nvPr/>
          </p:nvSpPr>
          <p:spPr>
            <a:xfrm>
              <a:off x="2752390" y="1664444"/>
              <a:ext cx="394339" cy="146194"/>
            </a:xfrm>
            <a:prstGeom prst="rect">
              <a:avLst/>
            </a:prstGeom>
            <a:solidFill>
              <a:schemeClr val="bg1"/>
            </a:solidFill>
          </p:spPr>
          <p:txBody>
            <a:bodyPr wrap="none" lIns="0" tIns="0" rIns="0" bIns="0" rtlCol="0">
              <a:spAutoFit/>
            </a:bodyPr>
            <a:lstStyle/>
            <a:p>
              <a:r>
                <a:rPr lang="en-US" sz="950" b="1" dirty="0">
                  <a:solidFill>
                    <a:srgbClr val="75479A"/>
                  </a:solidFill>
                  <a:latin typeface="Verdana Pro Cond SemiBold" panose="020B0706030504040204" pitchFamily="34" charset="0"/>
                  <a:ea typeface="Cambria" panose="02040503050406030204" pitchFamily="18" charset="0"/>
                  <a:cs typeface="Arial" panose="020B0604020202020204" pitchFamily="34" charset="0"/>
                </a:rPr>
                <a:t>women</a:t>
              </a:r>
            </a:p>
          </p:txBody>
        </p:sp>
        <p:sp>
          <p:nvSpPr>
            <p:cNvPr id="6" name="TextBox 5">
              <a:extLst>
                <a:ext uri="{FF2B5EF4-FFF2-40B4-BE49-F238E27FC236}">
                  <a16:creationId xmlns:a16="http://schemas.microsoft.com/office/drawing/2014/main" id="{7E249CF7-21C4-473A-9CEF-5BD623FADAC0}"/>
                </a:ext>
              </a:extLst>
            </p:cNvPr>
            <p:cNvSpPr txBox="1"/>
            <p:nvPr/>
          </p:nvSpPr>
          <p:spPr>
            <a:xfrm>
              <a:off x="2757280" y="4155701"/>
              <a:ext cx="394339" cy="146194"/>
            </a:xfrm>
            <a:prstGeom prst="rect">
              <a:avLst/>
            </a:prstGeom>
            <a:solidFill>
              <a:schemeClr val="bg1"/>
            </a:solidFill>
          </p:spPr>
          <p:txBody>
            <a:bodyPr wrap="none" lIns="0" tIns="0" rIns="0" bIns="0" rtlCol="0">
              <a:spAutoFit/>
            </a:bodyPr>
            <a:lstStyle/>
            <a:p>
              <a:r>
                <a:rPr lang="en-US" sz="950" b="1" dirty="0">
                  <a:solidFill>
                    <a:srgbClr val="EF8240"/>
                  </a:solidFill>
                  <a:latin typeface="Verdana Pro Cond SemiBold" panose="020B0706030504040204" pitchFamily="34" charset="0"/>
                  <a:cs typeface="Arial" panose="020B0604020202020204" pitchFamily="34" charset="0"/>
                </a:rPr>
                <a:t>women</a:t>
              </a:r>
            </a:p>
          </p:txBody>
        </p:sp>
        <p:sp>
          <p:nvSpPr>
            <p:cNvPr id="7" name="TextBox 6">
              <a:extLst>
                <a:ext uri="{FF2B5EF4-FFF2-40B4-BE49-F238E27FC236}">
                  <a16:creationId xmlns:a16="http://schemas.microsoft.com/office/drawing/2014/main" id="{18F8798C-69E2-4D8C-9E71-A23386E6E088}"/>
                </a:ext>
              </a:extLst>
            </p:cNvPr>
            <p:cNvSpPr txBox="1"/>
            <p:nvPr/>
          </p:nvSpPr>
          <p:spPr>
            <a:xfrm>
              <a:off x="2725577" y="4599162"/>
              <a:ext cx="394339" cy="146194"/>
            </a:xfrm>
            <a:prstGeom prst="rect">
              <a:avLst/>
            </a:prstGeom>
            <a:solidFill>
              <a:schemeClr val="bg1"/>
            </a:solidFill>
          </p:spPr>
          <p:txBody>
            <a:bodyPr wrap="none" lIns="0" tIns="0" rIns="0" bIns="0" rtlCol="0">
              <a:spAutoFit/>
            </a:bodyPr>
            <a:lstStyle/>
            <a:p>
              <a:r>
                <a:rPr lang="en-US" sz="950" b="1" dirty="0">
                  <a:solidFill>
                    <a:srgbClr val="2E76BB"/>
                  </a:solidFill>
                  <a:latin typeface="Verdana Pro Cond SemiBold" panose="020B0706030504040204" pitchFamily="34" charset="0"/>
                  <a:cs typeface="Arial" panose="020B0604020202020204" pitchFamily="34" charset="0"/>
                </a:rPr>
                <a:t>women</a:t>
              </a:r>
            </a:p>
          </p:txBody>
        </p:sp>
        <p:sp>
          <p:nvSpPr>
            <p:cNvPr id="9" name="TextBox 8">
              <a:extLst>
                <a:ext uri="{FF2B5EF4-FFF2-40B4-BE49-F238E27FC236}">
                  <a16:creationId xmlns:a16="http://schemas.microsoft.com/office/drawing/2014/main" id="{463C3862-9EF0-4E48-ABE6-31322B84BEFE}"/>
                </a:ext>
              </a:extLst>
            </p:cNvPr>
            <p:cNvSpPr txBox="1"/>
            <p:nvPr/>
          </p:nvSpPr>
          <p:spPr>
            <a:xfrm>
              <a:off x="2725576" y="5269281"/>
              <a:ext cx="394339" cy="146194"/>
            </a:xfrm>
            <a:prstGeom prst="rect">
              <a:avLst/>
            </a:prstGeom>
            <a:solidFill>
              <a:schemeClr val="bg1"/>
            </a:solidFill>
          </p:spPr>
          <p:txBody>
            <a:bodyPr wrap="none" lIns="0" tIns="0" rIns="0" bIns="0" rtlCol="0">
              <a:spAutoFit/>
            </a:bodyPr>
            <a:lstStyle/>
            <a:p>
              <a:r>
                <a:rPr lang="en-US" sz="950" b="1" dirty="0">
                  <a:solidFill>
                    <a:srgbClr val="22955B"/>
                  </a:solidFill>
                  <a:latin typeface="Verdana Pro Cond SemiBold" panose="020B0706030504040204" pitchFamily="34" charset="0"/>
                  <a:cs typeface="Arial" panose="020B0604020202020204" pitchFamily="34" charset="0"/>
                </a:rPr>
                <a:t>women</a:t>
              </a:r>
            </a:p>
          </p:txBody>
        </p:sp>
        <p:sp>
          <p:nvSpPr>
            <p:cNvPr id="10" name="TextBox 9">
              <a:extLst>
                <a:ext uri="{FF2B5EF4-FFF2-40B4-BE49-F238E27FC236}">
                  <a16:creationId xmlns:a16="http://schemas.microsoft.com/office/drawing/2014/main" id="{C6AD0E50-5337-43D6-99BA-A4A9DA5518B2}"/>
                </a:ext>
              </a:extLst>
            </p:cNvPr>
            <p:cNvSpPr txBox="1"/>
            <p:nvPr/>
          </p:nvSpPr>
          <p:spPr>
            <a:xfrm>
              <a:off x="2747500" y="5817881"/>
              <a:ext cx="394339" cy="146194"/>
            </a:xfrm>
            <a:prstGeom prst="rect">
              <a:avLst/>
            </a:prstGeom>
            <a:solidFill>
              <a:schemeClr val="bg1"/>
            </a:solidFill>
          </p:spPr>
          <p:txBody>
            <a:bodyPr wrap="none" lIns="0" tIns="0" rIns="0" bIns="0" rtlCol="0">
              <a:spAutoFit/>
            </a:bodyPr>
            <a:lstStyle/>
            <a:p>
              <a:r>
                <a:rPr lang="en-US" sz="950" b="1" dirty="0">
                  <a:solidFill>
                    <a:srgbClr val="8B5735"/>
                  </a:solidFill>
                  <a:latin typeface="Verdana Pro Cond SemiBold" panose="020B0706030504040204" pitchFamily="34" charset="0"/>
                  <a:cs typeface="Arial" panose="020B0604020202020204" pitchFamily="34" charset="0"/>
                </a:rPr>
                <a:t>women</a:t>
              </a:r>
            </a:p>
          </p:txBody>
        </p:sp>
        <p:sp>
          <p:nvSpPr>
            <p:cNvPr id="11" name="TextBox 10">
              <a:extLst>
                <a:ext uri="{FF2B5EF4-FFF2-40B4-BE49-F238E27FC236}">
                  <a16:creationId xmlns:a16="http://schemas.microsoft.com/office/drawing/2014/main" id="{285345AB-53C9-4710-90D7-CC6BBAED8B5C}"/>
                </a:ext>
              </a:extLst>
            </p:cNvPr>
            <p:cNvSpPr txBox="1"/>
            <p:nvPr/>
          </p:nvSpPr>
          <p:spPr>
            <a:xfrm>
              <a:off x="2747500" y="6041065"/>
              <a:ext cx="254109" cy="146194"/>
            </a:xfrm>
            <a:prstGeom prst="rect">
              <a:avLst/>
            </a:prstGeom>
            <a:solidFill>
              <a:schemeClr val="bg1"/>
            </a:solidFill>
          </p:spPr>
          <p:txBody>
            <a:bodyPr wrap="none" lIns="9144" tIns="0" rIns="9144" bIns="0" rtlCol="0">
              <a:spAutoFit/>
            </a:bodyPr>
            <a:lstStyle/>
            <a:p>
              <a:r>
                <a:rPr lang="en-US" sz="950" b="1" dirty="0">
                  <a:solidFill>
                    <a:srgbClr val="A58C5C"/>
                  </a:solidFill>
                  <a:latin typeface="Verdana Pro Cond SemiBold" panose="020B0706030504040204" pitchFamily="34" charset="0"/>
                  <a:cs typeface="Arial" panose="020B0604020202020204" pitchFamily="34" charset="0"/>
                </a:rPr>
                <a:t>men</a:t>
              </a:r>
            </a:p>
          </p:txBody>
        </p:sp>
        <p:sp>
          <p:nvSpPr>
            <p:cNvPr id="12" name="TextBox 11">
              <a:extLst>
                <a:ext uri="{FF2B5EF4-FFF2-40B4-BE49-F238E27FC236}">
                  <a16:creationId xmlns:a16="http://schemas.microsoft.com/office/drawing/2014/main" id="{F528FF77-7E65-46CF-B21A-CEDE7CAD7859}"/>
                </a:ext>
              </a:extLst>
            </p:cNvPr>
            <p:cNvSpPr txBox="1"/>
            <p:nvPr/>
          </p:nvSpPr>
          <p:spPr>
            <a:xfrm>
              <a:off x="2720686" y="5560246"/>
              <a:ext cx="254109" cy="146194"/>
            </a:xfrm>
            <a:prstGeom prst="rect">
              <a:avLst/>
            </a:prstGeom>
            <a:solidFill>
              <a:schemeClr val="bg1"/>
            </a:solidFill>
          </p:spPr>
          <p:txBody>
            <a:bodyPr wrap="none" lIns="9144" tIns="0" rIns="9144" bIns="0" rtlCol="0">
              <a:spAutoFit/>
            </a:bodyPr>
            <a:lstStyle/>
            <a:p>
              <a:r>
                <a:rPr lang="en-US" sz="950" b="1" dirty="0">
                  <a:solidFill>
                    <a:srgbClr val="97CB5C"/>
                  </a:solidFill>
                  <a:latin typeface="Verdana Pro Cond SemiBold" panose="020B0706030504040204" pitchFamily="34" charset="0"/>
                  <a:cs typeface="Arial" panose="020B0604020202020204" pitchFamily="34" charset="0"/>
                </a:rPr>
                <a:t>men</a:t>
              </a:r>
            </a:p>
          </p:txBody>
        </p:sp>
        <p:sp>
          <p:nvSpPr>
            <p:cNvPr id="13" name="TextBox 12">
              <a:extLst>
                <a:ext uri="{FF2B5EF4-FFF2-40B4-BE49-F238E27FC236}">
                  <a16:creationId xmlns:a16="http://schemas.microsoft.com/office/drawing/2014/main" id="{EBA4E227-D4D8-49FB-964E-5FE624B4A7F4}"/>
                </a:ext>
              </a:extLst>
            </p:cNvPr>
            <p:cNvSpPr txBox="1"/>
            <p:nvPr/>
          </p:nvSpPr>
          <p:spPr>
            <a:xfrm>
              <a:off x="2720687" y="4980645"/>
              <a:ext cx="254109" cy="146194"/>
            </a:xfrm>
            <a:prstGeom prst="rect">
              <a:avLst/>
            </a:prstGeom>
            <a:solidFill>
              <a:schemeClr val="bg1"/>
            </a:solidFill>
          </p:spPr>
          <p:txBody>
            <a:bodyPr wrap="none" lIns="9144" tIns="0" rIns="9144" bIns="0" rtlCol="0">
              <a:spAutoFit/>
            </a:bodyPr>
            <a:lstStyle/>
            <a:p>
              <a:r>
                <a:rPr lang="en-US" sz="950" b="1" dirty="0">
                  <a:solidFill>
                    <a:srgbClr val="2DB0E5"/>
                  </a:solidFill>
                  <a:latin typeface="Verdana Pro Cond SemiBold" panose="020B0706030504040204" pitchFamily="34" charset="0"/>
                  <a:cs typeface="Arial" panose="020B0604020202020204" pitchFamily="34" charset="0"/>
                </a:rPr>
                <a:t>men</a:t>
              </a:r>
            </a:p>
          </p:txBody>
        </p:sp>
        <p:sp>
          <p:nvSpPr>
            <p:cNvPr id="14" name="TextBox 13">
              <a:extLst>
                <a:ext uri="{FF2B5EF4-FFF2-40B4-BE49-F238E27FC236}">
                  <a16:creationId xmlns:a16="http://schemas.microsoft.com/office/drawing/2014/main" id="{9D8B776F-9BFF-44C5-A930-88DF6EE71291}"/>
                </a:ext>
              </a:extLst>
            </p:cNvPr>
            <p:cNvSpPr txBox="1"/>
            <p:nvPr/>
          </p:nvSpPr>
          <p:spPr>
            <a:xfrm>
              <a:off x="2767912" y="3715527"/>
              <a:ext cx="254109" cy="146194"/>
            </a:xfrm>
            <a:prstGeom prst="rect">
              <a:avLst/>
            </a:prstGeom>
            <a:solidFill>
              <a:schemeClr val="bg1"/>
            </a:solidFill>
          </p:spPr>
          <p:txBody>
            <a:bodyPr wrap="none" lIns="9144" tIns="0" rIns="9144" bIns="0" rtlCol="0">
              <a:spAutoFit/>
            </a:bodyPr>
            <a:lstStyle/>
            <a:p>
              <a:r>
                <a:rPr lang="en-US" sz="950" b="1" dirty="0">
                  <a:solidFill>
                    <a:srgbClr val="FFC12D"/>
                  </a:solidFill>
                  <a:latin typeface="Verdana Pro Cond SemiBold" panose="020B0706030504040204" pitchFamily="34" charset="0"/>
                  <a:cs typeface="Arial" panose="020B0604020202020204" pitchFamily="34" charset="0"/>
                </a:rPr>
                <a:t>men</a:t>
              </a:r>
            </a:p>
          </p:txBody>
        </p:sp>
        <p:sp>
          <p:nvSpPr>
            <p:cNvPr id="15" name="TextBox 14">
              <a:extLst>
                <a:ext uri="{FF2B5EF4-FFF2-40B4-BE49-F238E27FC236}">
                  <a16:creationId xmlns:a16="http://schemas.microsoft.com/office/drawing/2014/main" id="{040DFC38-0061-4898-AF44-4817A5F8D9AF}"/>
                </a:ext>
              </a:extLst>
            </p:cNvPr>
            <p:cNvSpPr txBox="1"/>
            <p:nvPr/>
          </p:nvSpPr>
          <p:spPr>
            <a:xfrm>
              <a:off x="2762596" y="2876777"/>
              <a:ext cx="254109" cy="146194"/>
            </a:xfrm>
            <a:prstGeom prst="rect">
              <a:avLst/>
            </a:prstGeom>
            <a:solidFill>
              <a:schemeClr val="bg1"/>
            </a:solidFill>
          </p:spPr>
          <p:txBody>
            <a:bodyPr wrap="none" lIns="9144" tIns="0" rIns="9144" bIns="0" rtlCol="0">
              <a:spAutoFit/>
            </a:bodyPr>
            <a:lstStyle/>
            <a:p>
              <a:r>
                <a:rPr lang="en-US" sz="950" b="1" dirty="0">
                  <a:solidFill>
                    <a:srgbClr val="AB80B8"/>
                  </a:solidFill>
                  <a:latin typeface="Verdana Pro Cond SemiBold" panose="020B0706030504040204" pitchFamily="34" charset="0"/>
                  <a:cs typeface="Arial" panose="020B0604020202020204" pitchFamily="34" charset="0"/>
                </a:rPr>
                <a:t>men</a:t>
              </a:r>
            </a:p>
          </p:txBody>
        </p:sp>
        <p:sp>
          <p:nvSpPr>
            <p:cNvPr id="16" name="TextBox 15">
              <a:extLst>
                <a:ext uri="{FF2B5EF4-FFF2-40B4-BE49-F238E27FC236}">
                  <a16:creationId xmlns:a16="http://schemas.microsoft.com/office/drawing/2014/main" id="{C239FADC-F54F-4DAD-823E-AD9DB89722EB}"/>
                </a:ext>
              </a:extLst>
            </p:cNvPr>
            <p:cNvSpPr txBox="1"/>
            <p:nvPr/>
          </p:nvSpPr>
          <p:spPr>
            <a:xfrm>
              <a:off x="8163016" y="5991645"/>
              <a:ext cx="394339" cy="146194"/>
            </a:xfrm>
            <a:prstGeom prst="rect">
              <a:avLst/>
            </a:prstGeom>
            <a:solidFill>
              <a:schemeClr val="bg1"/>
            </a:solidFill>
          </p:spPr>
          <p:txBody>
            <a:bodyPr wrap="none" lIns="0" tIns="0" rIns="0" bIns="0" rtlCol="0">
              <a:spAutoFit/>
            </a:bodyPr>
            <a:lstStyle/>
            <a:p>
              <a:r>
                <a:rPr lang="en-US" sz="950" b="1" dirty="0">
                  <a:solidFill>
                    <a:srgbClr val="8B5735"/>
                  </a:solidFill>
                  <a:latin typeface="Verdana Pro Cond SemiBold" panose="020B0706030504040204" pitchFamily="34" charset="0"/>
                  <a:cs typeface="Arial" panose="020B0604020202020204" pitchFamily="34" charset="0"/>
                </a:rPr>
                <a:t>women</a:t>
              </a:r>
            </a:p>
          </p:txBody>
        </p:sp>
        <p:sp>
          <p:nvSpPr>
            <p:cNvPr id="17" name="TextBox 16">
              <a:extLst>
                <a:ext uri="{FF2B5EF4-FFF2-40B4-BE49-F238E27FC236}">
                  <a16:creationId xmlns:a16="http://schemas.microsoft.com/office/drawing/2014/main" id="{9B77C472-6CF9-42DA-937B-395F6A9F4502}"/>
                </a:ext>
              </a:extLst>
            </p:cNvPr>
            <p:cNvSpPr txBox="1"/>
            <p:nvPr/>
          </p:nvSpPr>
          <p:spPr>
            <a:xfrm>
              <a:off x="8163016" y="5774616"/>
              <a:ext cx="254109" cy="146194"/>
            </a:xfrm>
            <a:prstGeom prst="rect">
              <a:avLst/>
            </a:prstGeom>
            <a:solidFill>
              <a:schemeClr val="bg1"/>
            </a:solidFill>
          </p:spPr>
          <p:txBody>
            <a:bodyPr wrap="none" lIns="9144" tIns="0" rIns="9144" bIns="0" rtlCol="0">
              <a:spAutoFit/>
            </a:bodyPr>
            <a:lstStyle/>
            <a:p>
              <a:r>
                <a:rPr lang="en-US" sz="950" b="1" dirty="0">
                  <a:solidFill>
                    <a:srgbClr val="A58C5C"/>
                  </a:solidFill>
                  <a:latin typeface="Verdana Pro Cond SemiBold" panose="020B0706030504040204" pitchFamily="34" charset="0"/>
                  <a:cs typeface="Arial" panose="020B0604020202020204" pitchFamily="34" charset="0"/>
                </a:rPr>
                <a:t>men</a:t>
              </a:r>
            </a:p>
          </p:txBody>
        </p:sp>
        <p:sp>
          <p:nvSpPr>
            <p:cNvPr id="18" name="TextBox 17">
              <a:extLst>
                <a:ext uri="{FF2B5EF4-FFF2-40B4-BE49-F238E27FC236}">
                  <a16:creationId xmlns:a16="http://schemas.microsoft.com/office/drawing/2014/main" id="{9F098FD8-4CAD-41A6-A33D-B432E6C7C857}"/>
                </a:ext>
              </a:extLst>
            </p:cNvPr>
            <p:cNvSpPr txBox="1"/>
            <p:nvPr/>
          </p:nvSpPr>
          <p:spPr>
            <a:xfrm>
              <a:off x="8170707" y="5552073"/>
              <a:ext cx="394339" cy="146194"/>
            </a:xfrm>
            <a:prstGeom prst="rect">
              <a:avLst/>
            </a:prstGeom>
            <a:solidFill>
              <a:schemeClr val="bg1"/>
            </a:solidFill>
          </p:spPr>
          <p:txBody>
            <a:bodyPr wrap="none" lIns="0" tIns="0" rIns="0" bIns="0" rtlCol="0">
              <a:spAutoFit/>
            </a:bodyPr>
            <a:lstStyle/>
            <a:p>
              <a:r>
                <a:rPr lang="en-US" sz="950" b="1" dirty="0">
                  <a:solidFill>
                    <a:srgbClr val="EF8240"/>
                  </a:solidFill>
                  <a:latin typeface="Verdana Pro Cond SemiBold" panose="020B0706030504040204" pitchFamily="34" charset="0"/>
                  <a:cs typeface="Arial" panose="020B0604020202020204" pitchFamily="34" charset="0"/>
                </a:rPr>
                <a:t>women</a:t>
              </a:r>
            </a:p>
          </p:txBody>
        </p:sp>
        <p:sp>
          <p:nvSpPr>
            <p:cNvPr id="19" name="TextBox 18">
              <a:extLst>
                <a:ext uri="{FF2B5EF4-FFF2-40B4-BE49-F238E27FC236}">
                  <a16:creationId xmlns:a16="http://schemas.microsoft.com/office/drawing/2014/main" id="{A8FFCB79-74F9-4F84-ADBF-15254E4A5B99}"/>
                </a:ext>
              </a:extLst>
            </p:cNvPr>
            <p:cNvSpPr txBox="1"/>
            <p:nvPr/>
          </p:nvSpPr>
          <p:spPr>
            <a:xfrm>
              <a:off x="8135928" y="5279913"/>
              <a:ext cx="394339" cy="146194"/>
            </a:xfrm>
            <a:prstGeom prst="rect">
              <a:avLst/>
            </a:prstGeom>
            <a:solidFill>
              <a:schemeClr val="bg1"/>
            </a:solidFill>
          </p:spPr>
          <p:txBody>
            <a:bodyPr wrap="none" lIns="0" tIns="0" rIns="0" bIns="0" rtlCol="0">
              <a:spAutoFit/>
            </a:bodyPr>
            <a:lstStyle/>
            <a:p>
              <a:r>
                <a:rPr lang="en-US" sz="950" b="1" dirty="0">
                  <a:solidFill>
                    <a:srgbClr val="2E76BB"/>
                  </a:solidFill>
                  <a:latin typeface="Verdana Pro Cond SemiBold" panose="020B0706030504040204" pitchFamily="34" charset="0"/>
                  <a:cs typeface="Arial" panose="020B0604020202020204" pitchFamily="34" charset="0"/>
                </a:rPr>
                <a:t>women</a:t>
              </a:r>
            </a:p>
          </p:txBody>
        </p:sp>
        <p:sp>
          <p:nvSpPr>
            <p:cNvPr id="20" name="TextBox 19">
              <a:extLst>
                <a:ext uri="{FF2B5EF4-FFF2-40B4-BE49-F238E27FC236}">
                  <a16:creationId xmlns:a16="http://schemas.microsoft.com/office/drawing/2014/main" id="{9FCA1AFB-1067-4E81-8E6E-E1669BB8D778}"/>
                </a:ext>
              </a:extLst>
            </p:cNvPr>
            <p:cNvSpPr txBox="1"/>
            <p:nvPr/>
          </p:nvSpPr>
          <p:spPr>
            <a:xfrm>
              <a:off x="8130612" y="4988946"/>
              <a:ext cx="254109" cy="146194"/>
            </a:xfrm>
            <a:prstGeom prst="rect">
              <a:avLst/>
            </a:prstGeom>
            <a:solidFill>
              <a:schemeClr val="bg1"/>
            </a:solidFill>
          </p:spPr>
          <p:txBody>
            <a:bodyPr wrap="none" lIns="9144" tIns="0" rIns="9144" bIns="0" rtlCol="0">
              <a:spAutoFit/>
            </a:bodyPr>
            <a:lstStyle/>
            <a:p>
              <a:r>
                <a:rPr lang="en-US" sz="950" b="1" dirty="0">
                  <a:solidFill>
                    <a:srgbClr val="2DB0E5"/>
                  </a:solidFill>
                  <a:latin typeface="Verdana Pro Cond SemiBold" panose="020B0706030504040204" pitchFamily="34" charset="0"/>
                  <a:cs typeface="Arial" panose="020B0604020202020204" pitchFamily="34" charset="0"/>
                </a:rPr>
                <a:t>men</a:t>
              </a:r>
            </a:p>
          </p:txBody>
        </p:sp>
        <p:sp>
          <p:nvSpPr>
            <p:cNvPr id="21" name="TextBox 20">
              <a:extLst>
                <a:ext uri="{FF2B5EF4-FFF2-40B4-BE49-F238E27FC236}">
                  <a16:creationId xmlns:a16="http://schemas.microsoft.com/office/drawing/2014/main" id="{77DDF426-8508-40D3-BAD0-76F583EE9674}"/>
                </a:ext>
              </a:extLst>
            </p:cNvPr>
            <p:cNvSpPr txBox="1"/>
            <p:nvPr/>
          </p:nvSpPr>
          <p:spPr>
            <a:xfrm>
              <a:off x="8176023" y="4704980"/>
              <a:ext cx="254109" cy="146194"/>
            </a:xfrm>
            <a:prstGeom prst="rect">
              <a:avLst/>
            </a:prstGeom>
            <a:solidFill>
              <a:schemeClr val="bg1"/>
            </a:solidFill>
          </p:spPr>
          <p:txBody>
            <a:bodyPr wrap="none" lIns="9144" tIns="0" rIns="9144" bIns="0" rtlCol="0">
              <a:spAutoFit/>
            </a:bodyPr>
            <a:lstStyle/>
            <a:p>
              <a:r>
                <a:rPr lang="en-US" sz="950" b="1" dirty="0">
                  <a:solidFill>
                    <a:srgbClr val="FFC12D"/>
                  </a:solidFill>
                  <a:latin typeface="Verdana Pro Cond SemiBold" panose="020B0706030504040204" pitchFamily="34" charset="0"/>
                  <a:cs typeface="Arial" panose="020B0604020202020204" pitchFamily="34" charset="0"/>
                </a:rPr>
                <a:t>men</a:t>
              </a:r>
            </a:p>
          </p:txBody>
        </p:sp>
        <p:sp>
          <p:nvSpPr>
            <p:cNvPr id="22" name="TextBox 21">
              <a:extLst>
                <a:ext uri="{FF2B5EF4-FFF2-40B4-BE49-F238E27FC236}">
                  <a16:creationId xmlns:a16="http://schemas.microsoft.com/office/drawing/2014/main" id="{52B9932B-2236-4C65-ADC2-5EC414BDC8BA}"/>
                </a:ext>
              </a:extLst>
            </p:cNvPr>
            <p:cNvSpPr txBox="1"/>
            <p:nvPr/>
          </p:nvSpPr>
          <p:spPr>
            <a:xfrm>
              <a:off x="8135928" y="4324559"/>
              <a:ext cx="394339" cy="146194"/>
            </a:xfrm>
            <a:prstGeom prst="rect">
              <a:avLst/>
            </a:prstGeom>
            <a:solidFill>
              <a:schemeClr val="bg1"/>
            </a:solidFill>
          </p:spPr>
          <p:txBody>
            <a:bodyPr wrap="none" lIns="0" tIns="0" rIns="0" bIns="0" rtlCol="0">
              <a:spAutoFit/>
            </a:bodyPr>
            <a:lstStyle/>
            <a:p>
              <a:r>
                <a:rPr lang="en-US" sz="950" b="1" dirty="0">
                  <a:solidFill>
                    <a:srgbClr val="22955B"/>
                  </a:solidFill>
                  <a:latin typeface="Verdana Pro Cond SemiBold" panose="020B0706030504040204" pitchFamily="34" charset="0"/>
                  <a:cs typeface="Arial" panose="020B0604020202020204" pitchFamily="34" charset="0"/>
                </a:rPr>
                <a:t>women</a:t>
              </a:r>
            </a:p>
          </p:txBody>
        </p:sp>
        <p:sp>
          <p:nvSpPr>
            <p:cNvPr id="23" name="TextBox 22">
              <a:extLst>
                <a:ext uri="{FF2B5EF4-FFF2-40B4-BE49-F238E27FC236}">
                  <a16:creationId xmlns:a16="http://schemas.microsoft.com/office/drawing/2014/main" id="{F2E5FFB1-0C06-42E8-A0A9-20423F75CED0}"/>
                </a:ext>
              </a:extLst>
            </p:cNvPr>
            <p:cNvSpPr txBox="1"/>
            <p:nvPr/>
          </p:nvSpPr>
          <p:spPr>
            <a:xfrm>
              <a:off x="8135928" y="3856405"/>
              <a:ext cx="254109" cy="146194"/>
            </a:xfrm>
            <a:prstGeom prst="rect">
              <a:avLst/>
            </a:prstGeom>
            <a:solidFill>
              <a:schemeClr val="bg1"/>
            </a:solidFill>
          </p:spPr>
          <p:txBody>
            <a:bodyPr wrap="none" lIns="9144" tIns="0" rIns="9144" bIns="0" rtlCol="0">
              <a:spAutoFit/>
            </a:bodyPr>
            <a:lstStyle/>
            <a:p>
              <a:r>
                <a:rPr lang="en-US" sz="950" b="1" dirty="0">
                  <a:solidFill>
                    <a:srgbClr val="97CB5C"/>
                  </a:solidFill>
                  <a:latin typeface="Verdana Pro Cond SemiBold" panose="020B0706030504040204" pitchFamily="34" charset="0"/>
                  <a:cs typeface="Arial" panose="020B0604020202020204" pitchFamily="34" charset="0"/>
                </a:rPr>
                <a:t>men</a:t>
              </a:r>
            </a:p>
          </p:txBody>
        </p:sp>
        <p:sp>
          <p:nvSpPr>
            <p:cNvPr id="24" name="TextBox 23">
              <a:extLst>
                <a:ext uri="{FF2B5EF4-FFF2-40B4-BE49-F238E27FC236}">
                  <a16:creationId xmlns:a16="http://schemas.microsoft.com/office/drawing/2014/main" id="{D602C813-1747-409A-93E4-72293EFF0D96}"/>
                </a:ext>
              </a:extLst>
            </p:cNvPr>
            <p:cNvSpPr txBox="1"/>
            <p:nvPr/>
          </p:nvSpPr>
          <p:spPr>
            <a:xfrm>
              <a:off x="8166875" y="3151263"/>
              <a:ext cx="394339" cy="146194"/>
            </a:xfrm>
            <a:prstGeom prst="rect">
              <a:avLst/>
            </a:prstGeom>
            <a:solidFill>
              <a:schemeClr val="bg1"/>
            </a:solidFill>
          </p:spPr>
          <p:txBody>
            <a:bodyPr wrap="none" lIns="0" tIns="0" rIns="0" bIns="0" rtlCol="0">
              <a:spAutoFit/>
            </a:bodyPr>
            <a:lstStyle/>
            <a:p>
              <a:r>
                <a:rPr lang="en-US" sz="950" b="1" dirty="0">
                  <a:solidFill>
                    <a:srgbClr val="75479A"/>
                  </a:solidFill>
                  <a:latin typeface="Verdana Pro Cond SemiBold" panose="020B0706030504040204" pitchFamily="34" charset="0"/>
                  <a:ea typeface="Cambria" panose="02040503050406030204" pitchFamily="18" charset="0"/>
                  <a:cs typeface="Arial" panose="020B0604020202020204" pitchFamily="34" charset="0"/>
                </a:rPr>
                <a:t>women</a:t>
              </a:r>
            </a:p>
          </p:txBody>
        </p:sp>
        <p:sp>
          <p:nvSpPr>
            <p:cNvPr id="25" name="TextBox 24">
              <a:extLst>
                <a:ext uri="{FF2B5EF4-FFF2-40B4-BE49-F238E27FC236}">
                  <a16:creationId xmlns:a16="http://schemas.microsoft.com/office/drawing/2014/main" id="{67123D22-F10C-4133-B1B2-7111F2FAD0CB}"/>
                </a:ext>
              </a:extLst>
            </p:cNvPr>
            <p:cNvSpPr txBox="1"/>
            <p:nvPr/>
          </p:nvSpPr>
          <p:spPr>
            <a:xfrm>
              <a:off x="8173092" y="1851707"/>
              <a:ext cx="254109" cy="146194"/>
            </a:xfrm>
            <a:prstGeom prst="rect">
              <a:avLst/>
            </a:prstGeom>
            <a:solidFill>
              <a:schemeClr val="bg1"/>
            </a:solidFill>
          </p:spPr>
          <p:txBody>
            <a:bodyPr wrap="none" lIns="9144" tIns="0" rIns="9144" bIns="0" rtlCol="0">
              <a:spAutoFit/>
            </a:bodyPr>
            <a:lstStyle/>
            <a:p>
              <a:r>
                <a:rPr lang="en-US" sz="950" b="1" dirty="0">
                  <a:solidFill>
                    <a:srgbClr val="AB80B8"/>
                  </a:solidFill>
                  <a:latin typeface="Verdana Pro Cond SemiBold" panose="020B0706030504040204" pitchFamily="34" charset="0"/>
                  <a:cs typeface="Arial" panose="020B0604020202020204" pitchFamily="34" charset="0"/>
                </a:rPr>
                <a:t>men</a:t>
              </a:r>
            </a:p>
          </p:txBody>
        </p:sp>
      </p:grpSp>
    </p:spTree>
    <p:extLst>
      <p:ext uri="{BB962C8B-B14F-4D97-AF65-F5344CB8AC3E}">
        <p14:creationId xmlns:p14="http://schemas.microsoft.com/office/powerpoint/2010/main" val="246065441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37745" y="1040528"/>
            <a:ext cx="9094470" cy="4679315"/>
            <a:chOff x="337745" y="1040528"/>
            <a:chExt cx="9094470" cy="4679315"/>
          </a:xfrm>
        </p:grpSpPr>
        <p:sp>
          <p:nvSpPr>
            <p:cNvPr id="4" name="object 4"/>
            <p:cNvSpPr/>
            <p:nvPr/>
          </p:nvSpPr>
          <p:spPr>
            <a:xfrm>
              <a:off x="344095" y="1045291"/>
              <a:ext cx="9081770" cy="4669790"/>
            </a:xfrm>
            <a:custGeom>
              <a:avLst/>
              <a:gdLst/>
              <a:ahLst/>
              <a:cxnLst/>
              <a:rect l="l" t="t" r="r" b="b"/>
              <a:pathLst>
                <a:path w="9081770" h="4669790">
                  <a:moveTo>
                    <a:pt x="0" y="0"/>
                  </a:moveTo>
                  <a:lnTo>
                    <a:pt x="9081245" y="0"/>
                  </a:lnTo>
                  <a:lnTo>
                    <a:pt x="9081245" y="4669708"/>
                  </a:lnTo>
                  <a:lnTo>
                    <a:pt x="0" y="4669708"/>
                  </a:lnTo>
                  <a:lnTo>
                    <a:pt x="0" y="0"/>
                  </a:lnTo>
                  <a:close/>
                </a:path>
              </a:pathLst>
            </a:custGeom>
            <a:solidFill>
              <a:srgbClr val="F2F2F2"/>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344095" y="1045291"/>
              <a:ext cx="9081770" cy="4669790"/>
            </a:xfrm>
            <a:custGeom>
              <a:avLst/>
              <a:gdLst/>
              <a:ahLst/>
              <a:cxnLst/>
              <a:rect l="l" t="t" r="r" b="b"/>
              <a:pathLst>
                <a:path w="9081770" h="4669790">
                  <a:moveTo>
                    <a:pt x="0" y="0"/>
                  </a:moveTo>
                  <a:lnTo>
                    <a:pt x="9081246" y="0"/>
                  </a:lnTo>
                  <a:lnTo>
                    <a:pt x="9081246" y="4669708"/>
                  </a:lnTo>
                </a:path>
                <a:path w="9081770" h="4669790">
                  <a:moveTo>
                    <a:pt x="0" y="4669708"/>
                  </a:moveTo>
                  <a:lnTo>
                    <a:pt x="0" y="0"/>
                  </a:lnTo>
                </a:path>
              </a:pathLst>
            </a:custGeom>
            <a:ln w="9525">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804672" y="2471927"/>
              <a:ext cx="8162925" cy="649605"/>
            </a:xfrm>
            <a:custGeom>
              <a:avLst/>
              <a:gdLst/>
              <a:ahLst/>
              <a:cxnLst/>
              <a:rect l="l" t="t" r="r" b="b"/>
              <a:pathLst>
                <a:path w="8162925" h="649605">
                  <a:moveTo>
                    <a:pt x="1350264" y="0"/>
                  </a:moveTo>
                  <a:lnTo>
                    <a:pt x="0" y="0"/>
                  </a:lnTo>
                  <a:lnTo>
                    <a:pt x="0" y="649224"/>
                  </a:lnTo>
                  <a:lnTo>
                    <a:pt x="1350264" y="649224"/>
                  </a:lnTo>
                  <a:lnTo>
                    <a:pt x="1350264" y="0"/>
                  </a:lnTo>
                  <a:close/>
                </a:path>
                <a:path w="8162925" h="649605">
                  <a:moveTo>
                    <a:pt x="3621024" y="469392"/>
                  </a:moveTo>
                  <a:lnTo>
                    <a:pt x="2267712" y="469392"/>
                  </a:lnTo>
                  <a:lnTo>
                    <a:pt x="2267712" y="649224"/>
                  </a:lnTo>
                  <a:lnTo>
                    <a:pt x="3621024" y="649224"/>
                  </a:lnTo>
                  <a:lnTo>
                    <a:pt x="3621024" y="469392"/>
                  </a:lnTo>
                  <a:close/>
                </a:path>
                <a:path w="8162925" h="649605">
                  <a:moveTo>
                    <a:pt x="5891784" y="573024"/>
                  </a:moveTo>
                  <a:lnTo>
                    <a:pt x="4538472" y="573024"/>
                  </a:lnTo>
                  <a:lnTo>
                    <a:pt x="4538472" y="649224"/>
                  </a:lnTo>
                  <a:lnTo>
                    <a:pt x="5891784" y="649224"/>
                  </a:lnTo>
                  <a:lnTo>
                    <a:pt x="5891784" y="573024"/>
                  </a:lnTo>
                  <a:close/>
                </a:path>
                <a:path w="8162925" h="649605">
                  <a:moveTo>
                    <a:pt x="8162544" y="573024"/>
                  </a:moveTo>
                  <a:lnTo>
                    <a:pt x="6809232" y="573024"/>
                  </a:lnTo>
                  <a:lnTo>
                    <a:pt x="6809232" y="649224"/>
                  </a:lnTo>
                  <a:lnTo>
                    <a:pt x="8162544" y="649224"/>
                  </a:lnTo>
                  <a:lnTo>
                    <a:pt x="8162544" y="573024"/>
                  </a:lnTo>
                  <a:close/>
                </a:path>
              </a:pathLst>
            </a:custGeom>
            <a:solidFill>
              <a:srgbClr val="1896C7"/>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804672" y="1874519"/>
              <a:ext cx="8162925" cy="1170940"/>
            </a:xfrm>
            <a:custGeom>
              <a:avLst/>
              <a:gdLst/>
              <a:ahLst/>
              <a:cxnLst/>
              <a:rect l="l" t="t" r="r" b="b"/>
              <a:pathLst>
                <a:path w="8162925" h="1170939">
                  <a:moveTo>
                    <a:pt x="1350264" y="0"/>
                  </a:moveTo>
                  <a:lnTo>
                    <a:pt x="0" y="0"/>
                  </a:lnTo>
                  <a:lnTo>
                    <a:pt x="0" y="597408"/>
                  </a:lnTo>
                  <a:lnTo>
                    <a:pt x="1350264" y="597408"/>
                  </a:lnTo>
                  <a:lnTo>
                    <a:pt x="1350264" y="0"/>
                  </a:lnTo>
                  <a:close/>
                </a:path>
                <a:path w="8162925" h="1170939">
                  <a:moveTo>
                    <a:pt x="3621024" y="649224"/>
                  </a:moveTo>
                  <a:lnTo>
                    <a:pt x="2267712" y="649224"/>
                  </a:lnTo>
                  <a:lnTo>
                    <a:pt x="2267712" y="1066800"/>
                  </a:lnTo>
                  <a:lnTo>
                    <a:pt x="3621024" y="1066800"/>
                  </a:lnTo>
                  <a:lnTo>
                    <a:pt x="3621024" y="649224"/>
                  </a:lnTo>
                  <a:close/>
                </a:path>
                <a:path w="8162925" h="1170939">
                  <a:moveTo>
                    <a:pt x="5891784" y="963168"/>
                  </a:moveTo>
                  <a:lnTo>
                    <a:pt x="4538472" y="963168"/>
                  </a:lnTo>
                  <a:lnTo>
                    <a:pt x="4538472" y="1170432"/>
                  </a:lnTo>
                  <a:lnTo>
                    <a:pt x="5891784" y="1170432"/>
                  </a:lnTo>
                  <a:lnTo>
                    <a:pt x="5891784" y="963168"/>
                  </a:lnTo>
                  <a:close/>
                </a:path>
                <a:path w="8162925" h="1170939">
                  <a:moveTo>
                    <a:pt x="8162544" y="1091184"/>
                  </a:moveTo>
                  <a:lnTo>
                    <a:pt x="6809232" y="1091184"/>
                  </a:lnTo>
                  <a:lnTo>
                    <a:pt x="6809232" y="1170432"/>
                  </a:lnTo>
                  <a:lnTo>
                    <a:pt x="8162544" y="1170432"/>
                  </a:lnTo>
                  <a:lnTo>
                    <a:pt x="8162544" y="1091184"/>
                  </a:lnTo>
                  <a:close/>
                </a:path>
              </a:pathLst>
            </a:custGeom>
            <a:solidFill>
              <a:srgbClr val="F3A303"/>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04672" y="1642871"/>
              <a:ext cx="8162925" cy="1323340"/>
            </a:xfrm>
            <a:custGeom>
              <a:avLst/>
              <a:gdLst/>
              <a:ahLst/>
              <a:cxnLst/>
              <a:rect l="l" t="t" r="r" b="b"/>
              <a:pathLst>
                <a:path w="8162925" h="1323339">
                  <a:moveTo>
                    <a:pt x="1350264" y="0"/>
                  </a:moveTo>
                  <a:lnTo>
                    <a:pt x="0" y="0"/>
                  </a:lnTo>
                  <a:lnTo>
                    <a:pt x="0" y="231648"/>
                  </a:lnTo>
                  <a:lnTo>
                    <a:pt x="1350264" y="231648"/>
                  </a:lnTo>
                  <a:lnTo>
                    <a:pt x="1350264" y="0"/>
                  </a:lnTo>
                  <a:close/>
                </a:path>
                <a:path w="8162925" h="1323339">
                  <a:moveTo>
                    <a:pt x="3621024" y="51816"/>
                  </a:moveTo>
                  <a:lnTo>
                    <a:pt x="2267712" y="51816"/>
                  </a:lnTo>
                  <a:lnTo>
                    <a:pt x="2267712" y="880872"/>
                  </a:lnTo>
                  <a:lnTo>
                    <a:pt x="3621024" y="880872"/>
                  </a:lnTo>
                  <a:lnTo>
                    <a:pt x="3621024" y="51816"/>
                  </a:lnTo>
                  <a:close/>
                </a:path>
                <a:path w="8162925" h="1323339">
                  <a:moveTo>
                    <a:pt x="5891784" y="984504"/>
                  </a:moveTo>
                  <a:lnTo>
                    <a:pt x="4538472" y="984504"/>
                  </a:lnTo>
                  <a:lnTo>
                    <a:pt x="4538472" y="1194816"/>
                  </a:lnTo>
                  <a:lnTo>
                    <a:pt x="5891784" y="1194816"/>
                  </a:lnTo>
                  <a:lnTo>
                    <a:pt x="5891784" y="984504"/>
                  </a:lnTo>
                  <a:close/>
                </a:path>
                <a:path w="8162925" h="1323339">
                  <a:moveTo>
                    <a:pt x="8162544" y="1011936"/>
                  </a:moveTo>
                  <a:lnTo>
                    <a:pt x="6809232" y="1011936"/>
                  </a:lnTo>
                  <a:lnTo>
                    <a:pt x="6809232" y="1322832"/>
                  </a:lnTo>
                  <a:lnTo>
                    <a:pt x="8162544" y="1322832"/>
                  </a:lnTo>
                  <a:lnTo>
                    <a:pt x="8162544" y="1011936"/>
                  </a:lnTo>
                  <a:close/>
                </a:path>
              </a:pathLst>
            </a:custGeom>
            <a:solidFill>
              <a:srgbClr val="732A83"/>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804672" y="1615439"/>
              <a:ext cx="1350645" cy="27940"/>
            </a:xfrm>
            <a:custGeom>
              <a:avLst/>
              <a:gdLst/>
              <a:ahLst/>
              <a:cxnLst/>
              <a:rect l="l" t="t" r="r" b="b"/>
              <a:pathLst>
                <a:path w="1350645" h="27939">
                  <a:moveTo>
                    <a:pt x="1350264" y="0"/>
                  </a:moveTo>
                  <a:lnTo>
                    <a:pt x="0" y="0"/>
                  </a:lnTo>
                  <a:lnTo>
                    <a:pt x="0" y="27432"/>
                  </a:lnTo>
                  <a:lnTo>
                    <a:pt x="1350264" y="27432"/>
                  </a:lnTo>
                  <a:lnTo>
                    <a:pt x="1350264" y="0"/>
                  </a:lnTo>
                  <a:close/>
                </a:path>
              </a:pathLst>
            </a:custGeom>
            <a:solidFill>
              <a:srgbClr val="61AB41"/>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804672" y="1487423"/>
              <a:ext cx="8162925" cy="1167765"/>
            </a:xfrm>
            <a:custGeom>
              <a:avLst/>
              <a:gdLst/>
              <a:ahLst/>
              <a:cxnLst/>
              <a:rect l="l" t="t" r="r" b="b"/>
              <a:pathLst>
                <a:path w="8162925" h="1167764">
                  <a:moveTo>
                    <a:pt x="1350264" y="51816"/>
                  </a:moveTo>
                  <a:lnTo>
                    <a:pt x="0" y="51816"/>
                  </a:lnTo>
                  <a:lnTo>
                    <a:pt x="0" y="128016"/>
                  </a:lnTo>
                  <a:lnTo>
                    <a:pt x="1350264" y="128016"/>
                  </a:lnTo>
                  <a:lnTo>
                    <a:pt x="1350264" y="51816"/>
                  </a:lnTo>
                  <a:close/>
                </a:path>
                <a:path w="8162925" h="1167764">
                  <a:moveTo>
                    <a:pt x="3621024" y="0"/>
                  </a:moveTo>
                  <a:lnTo>
                    <a:pt x="2267712" y="0"/>
                  </a:lnTo>
                  <a:lnTo>
                    <a:pt x="2267712" y="207264"/>
                  </a:lnTo>
                  <a:lnTo>
                    <a:pt x="3621024" y="207264"/>
                  </a:lnTo>
                  <a:lnTo>
                    <a:pt x="3621024" y="0"/>
                  </a:lnTo>
                  <a:close/>
                </a:path>
                <a:path w="8162925" h="1167764">
                  <a:moveTo>
                    <a:pt x="5891784" y="1088136"/>
                  </a:moveTo>
                  <a:lnTo>
                    <a:pt x="4538472" y="1088136"/>
                  </a:lnTo>
                  <a:lnTo>
                    <a:pt x="4538472" y="1139952"/>
                  </a:lnTo>
                  <a:lnTo>
                    <a:pt x="5891784" y="1139952"/>
                  </a:lnTo>
                  <a:lnTo>
                    <a:pt x="5891784" y="1088136"/>
                  </a:lnTo>
                  <a:close/>
                </a:path>
                <a:path w="8162925" h="1167764">
                  <a:moveTo>
                    <a:pt x="8162544" y="1139952"/>
                  </a:moveTo>
                  <a:lnTo>
                    <a:pt x="6809232" y="1139952"/>
                  </a:lnTo>
                  <a:lnTo>
                    <a:pt x="6809232" y="1167384"/>
                  </a:lnTo>
                  <a:lnTo>
                    <a:pt x="8162544" y="1167384"/>
                  </a:lnTo>
                  <a:lnTo>
                    <a:pt x="8162544" y="1139952"/>
                  </a:lnTo>
                  <a:close/>
                </a:path>
              </a:pathLst>
            </a:custGeom>
            <a:solidFill>
              <a:srgbClr val="BC1C10"/>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804672" y="3121151"/>
              <a:ext cx="8162925" cy="1923414"/>
            </a:xfrm>
            <a:custGeom>
              <a:avLst/>
              <a:gdLst/>
              <a:ahLst/>
              <a:cxnLst/>
              <a:rect l="l" t="t" r="r" b="b"/>
              <a:pathLst>
                <a:path w="8162925" h="1923414">
                  <a:moveTo>
                    <a:pt x="1350264" y="0"/>
                  </a:moveTo>
                  <a:lnTo>
                    <a:pt x="0" y="0"/>
                  </a:lnTo>
                  <a:lnTo>
                    <a:pt x="0" y="1170432"/>
                  </a:lnTo>
                  <a:lnTo>
                    <a:pt x="1350264" y="1170432"/>
                  </a:lnTo>
                  <a:lnTo>
                    <a:pt x="1350264" y="0"/>
                  </a:lnTo>
                  <a:close/>
                </a:path>
                <a:path w="8162925" h="1923414">
                  <a:moveTo>
                    <a:pt x="3621024" y="0"/>
                  </a:moveTo>
                  <a:lnTo>
                    <a:pt x="2267712" y="0"/>
                  </a:lnTo>
                  <a:lnTo>
                    <a:pt x="2267712" y="676656"/>
                  </a:lnTo>
                  <a:lnTo>
                    <a:pt x="3621024" y="676656"/>
                  </a:lnTo>
                  <a:lnTo>
                    <a:pt x="3621024" y="0"/>
                  </a:lnTo>
                  <a:close/>
                </a:path>
                <a:path w="8162925" h="1923414">
                  <a:moveTo>
                    <a:pt x="5891784" y="0"/>
                  </a:moveTo>
                  <a:lnTo>
                    <a:pt x="4538472" y="0"/>
                  </a:lnTo>
                  <a:lnTo>
                    <a:pt x="4538472" y="1325880"/>
                  </a:lnTo>
                  <a:lnTo>
                    <a:pt x="5891784" y="1325880"/>
                  </a:lnTo>
                  <a:lnTo>
                    <a:pt x="5891784" y="0"/>
                  </a:lnTo>
                  <a:close/>
                </a:path>
                <a:path w="8162925" h="1923414">
                  <a:moveTo>
                    <a:pt x="8162544" y="0"/>
                  </a:moveTo>
                  <a:lnTo>
                    <a:pt x="6809232" y="0"/>
                  </a:lnTo>
                  <a:lnTo>
                    <a:pt x="6809232" y="1923288"/>
                  </a:lnTo>
                  <a:lnTo>
                    <a:pt x="8162544" y="1923288"/>
                  </a:lnTo>
                  <a:lnTo>
                    <a:pt x="8162544" y="0"/>
                  </a:lnTo>
                  <a:close/>
                </a:path>
              </a:pathLst>
            </a:custGeom>
            <a:solidFill>
              <a:srgbClr val="6C6B4A"/>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072384" y="3797807"/>
              <a:ext cx="5895340" cy="1262380"/>
            </a:xfrm>
            <a:custGeom>
              <a:avLst/>
              <a:gdLst/>
              <a:ahLst/>
              <a:cxnLst/>
              <a:rect l="l" t="t" r="r" b="b"/>
              <a:pathLst>
                <a:path w="5895340" h="1262379">
                  <a:moveTo>
                    <a:pt x="1353312" y="0"/>
                  </a:moveTo>
                  <a:lnTo>
                    <a:pt x="0" y="0"/>
                  </a:lnTo>
                  <a:lnTo>
                    <a:pt x="0" y="259080"/>
                  </a:lnTo>
                  <a:lnTo>
                    <a:pt x="1353312" y="259080"/>
                  </a:lnTo>
                  <a:lnTo>
                    <a:pt x="1353312" y="0"/>
                  </a:lnTo>
                  <a:close/>
                </a:path>
                <a:path w="5895340" h="1262379">
                  <a:moveTo>
                    <a:pt x="3624072" y="649224"/>
                  </a:moveTo>
                  <a:lnTo>
                    <a:pt x="2270760" y="649224"/>
                  </a:lnTo>
                  <a:lnTo>
                    <a:pt x="2270760" y="1115568"/>
                  </a:lnTo>
                  <a:lnTo>
                    <a:pt x="3624072" y="1115568"/>
                  </a:lnTo>
                  <a:lnTo>
                    <a:pt x="3624072" y="649224"/>
                  </a:lnTo>
                  <a:close/>
                </a:path>
                <a:path w="5895340" h="1262379">
                  <a:moveTo>
                    <a:pt x="5894832" y="1246632"/>
                  </a:moveTo>
                  <a:lnTo>
                    <a:pt x="4541520" y="1246632"/>
                  </a:lnTo>
                  <a:lnTo>
                    <a:pt x="4541520" y="1261872"/>
                  </a:lnTo>
                  <a:lnTo>
                    <a:pt x="5894832" y="1261872"/>
                  </a:lnTo>
                  <a:lnTo>
                    <a:pt x="5894832" y="1246632"/>
                  </a:lnTo>
                  <a:close/>
                </a:path>
              </a:pathLst>
            </a:custGeom>
            <a:solidFill>
              <a:srgbClr val="03569A"/>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072384" y="4056887"/>
              <a:ext cx="5895340" cy="1158240"/>
            </a:xfrm>
            <a:custGeom>
              <a:avLst/>
              <a:gdLst/>
              <a:ahLst/>
              <a:cxnLst/>
              <a:rect l="l" t="t" r="r" b="b"/>
              <a:pathLst>
                <a:path w="5895340" h="1158239">
                  <a:moveTo>
                    <a:pt x="1353312" y="0"/>
                  </a:moveTo>
                  <a:lnTo>
                    <a:pt x="0" y="0"/>
                  </a:lnTo>
                  <a:lnTo>
                    <a:pt x="0" y="51816"/>
                  </a:lnTo>
                  <a:lnTo>
                    <a:pt x="1353312" y="51816"/>
                  </a:lnTo>
                  <a:lnTo>
                    <a:pt x="1353312" y="0"/>
                  </a:lnTo>
                  <a:close/>
                </a:path>
                <a:path w="5895340" h="1158239">
                  <a:moveTo>
                    <a:pt x="3624072" y="856488"/>
                  </a:moveTo>
                  <a:lnTo>
                    <a:pt x="2270760" y="856488"/>
                  </a:lnTo>
                  <a:lnTo>
                    <a:pt x="2270760" y="1091184"/>
                  </a:lnTo>
                  <a:lnTo>
                    <a:pt x="3624072" y="1091184"/>
                  </a:lnTo>
                  <a:lnTo>
                    <a:pt x="3624072" y="856488"/>
                  </a:lnTo>
                  <a:close/>
                </a:path>
                <a:path w="5895340" h="1158239">
                  <a:moveTo>
                    <a:pt x="5894832" y="1002792"/>
                  </a:moveTo>
                  <a:lnTo>
                    <a:pt x="4541520" y="1002792"/>
                  </a:lnTo>
                  <a:lnTo>
                    <a:pt x="4541520" y="1158240"/>
                  </a:lnTo>
                  <a:lnTo>
                    <a:pt x="5894832" y="1158240"/>
                  </a:lnTo>
                  <a:lnTo>
                    <a:pt x="5894832" y="1002792"/>
                  </a:lnTo>
                  <a:close/>
                </a:path>
              </a:pathLst>
            </a:custGeom>
            <a:solidFill>
              <a:srgbClr val="7F7F7F"/>
            </a:solidFill>
            <a:ln>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44095" y="3122099"/>
              <a:ext cx="9081770" cy="0"/>
            </a:xfrm>
            <a:custGeom>
              <a:avLst/>
              <a:gdLst/>
              <a:ahLst/>
              <a:cxnLst/>
              <a:rect l="l" t="t" r="r" b="b"/>
              <a:pathLst>
                <a:path w="9081770">
                  <a:moveTo>
                    <a:pt x="0" y="0"/>
                  </a:moveTo>
                  <a:lnTo>
                    <a:pt x="9081246" y="1"/>
                  </a:lnTo>
                </a:path>
              </a:pathLst>
            </a:custGeom>
            <a:ln w="12700">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6695563" y="2943457"/>
              <a:ext cx="167005" cy="139700"/>
            </a:xfrm>
            <a:custGeom>
              <a:avLst/>
              <a:gdLst/>
              <a:ahLst/>
              <a:cxnLst/>
              <a:rect l="l" t="t" r="r" b="b"/>
              <a:pathLst>
                <a:path w="167004" h="139700">
                  <a:moveTo>
                    <a:pt x="0" y="139700"/>
                  </a:moveTo>
                  <a:lnTo>
                    <a:pt x="110621" y="0"/>
                  </a:lnTo>
                  <a:lnTo>
                    <a:pt x="166671" y="0"/>
                  </a:lnTo>
                </a:path>
              </a:pathLst>
            </a:custGeom>
            <a:ln w="9525">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8965873" y="2956157"/>
              <a:ext cx="128905" cy="127000"/>
            </a:xfrm>
            <a:custGeom>
              <a:avLst/>
              <a:gdLst/>
              <a:ahLst/>
              <a:cxnLst/>
              <a:rect l="l" t="t" r="r" b="b"/>
              <a:pathLst>
                <a:path w="128904" h="127000">
                  <a:moveTo>
                    <a:pt x="0" y="127000"/>
                  </a:moveTo>
                  <a:lnTo>
                    <a:pt x="71446" y="0"/>
                  </a:lnTo>
                  <a:lnTo>
                    <a:pt x="128571" y="0"/>
                  </a:lnTo>
                </a:path>
              </a:pathLst>
            </a:custGeom>
            <a:ln w="9525">
              <a:solidFill>
                <a:schemeClr val="tx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1313740" y="2665476"/>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25%</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3626722" y="2900171"/>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7%</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6862233" y="2817760"/>
            <a:ext cx="296545" cy="251460"/>
          </a:xfrm>
          <a:custGeom>
            <a:avLst/>
            <a:gdLst/>
            <a:ahLst/>
            <a:cxnLst/>
            <a:rect l="l" t="t" r="r" b="b"/>
            <a:pathLst>
              <a:path w="296545" h="251460">
                <a:moveTo>
                  <a:pt x="296481" y="0"/>
                </a:moveTo>
                <a:lnTo>
                  <a:pt x="0" y="0"/>
                </a:lnTo>
                <a:lnTo>
                  <a:pt x="0" y="251396"/>
                </a:lnTo>
                <a:lnTo>
                  <a:pt x="296481" y="251396"/>
                </a:lnTo>
                <a:lnTo>
                  <a:pt x="296481" y="0"/>
                </a:lnTo>
                <a:close/>
              </a:path>
            </a:pathLst>
          </a:custGeom>
          <a:solidFill>
            <a:srgbClr val="1896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6887633" y="2811779"/>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p:nvPr/>
        </p:nvSpPr>
        <p:spPr>
          <a:xfrm>
            <a:off x="9094444" y="2830460"/>
            <a:ext cx="296545" cy="251460"/>
          </a:xfrm>
          <a:custGeom>
            <a:avLst/>
            <a:gdLst/>
            <a:ahLst/>
            <a:cxnLst/>
            <a:rect l="l" t="t" r="r" b="b"/>
            <a:pathLst>
              <a:path w="296545" h="251460">
                <a:moveTo>
                  <a:pt x="296481" y="0"/>
                </a:moveTo>
                <a:lnTo>
                  <a:pt x="0" y="0"/>
                </a:lnTo>
                <a:lnTo>
                  <a:pt x="0" y="251396"/>
                </a:lnTo>
                <a:lnTo>
                  <a:pt x="296481" y="251396"/>
                </a:lnTo>
                <a:lnTo>
                  <a:pt x="296481" y="0"/>
                </a:lnTo>
                <a:close/>
              </a:path>
            </a:pathLst>
          </a:custGeom>
          <a:solidFill>
            <a:srgbClr val="1896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txBox="1"/>
          <p:nvPr/>
        </p:nvSpPr>
        <p:spPr>
          <a:xfrm>
            <a:off x="9119845" y="2823971"/>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23" name="object 23"/>
          <p:cNvGrpSpPr/>
          <p:nvPr/>
        </p:nvGrpSpPr>
        <p:grpSpPr>
          <a:xfrm>
            <a:off x="8961111" y="2485878"/>
            <a:ext cx="417195" cy="524510"/>
            <a:chOff x="8961111" y="2485878"/>
            <a:chExt cx="417195" cy="524510"/>
          </a:xfrm>
        </p:grpSpPr>
        <p:sp>
          <p:nvSpPr>
            <p:cNvPr id="24" name="object 24"/>
            <p:cNvSpPr/>
            <p:nvPr/>
          </p:nvSpPr>
          <p:spPr>
            <a:xfrm>
              <a:off x="8965873" y="2611577"/>
              <a:ext cx="116205" cy="393700"/>
            </a:xfrm>
            <a:custGeom>
              <a:avLst/>
              <a:gdLst/>
              <a:ahLst/>
              <a:cxnLst/>
              <a:rect l="l" t="t" r="r" b="b"/>
              <a:pathLst>
                <a:path w="116204" h="393700">
                  <a:moveTo>
                    <a:pt x="0" y="393701"/>
                  </a:moveTo>
                  <a:lnTo>
                    <a:pt x="59254" y="0"/>
                  </a:lnTo>
                  <a:lnTo>
                    <a:pt x="115871"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9081744" y="2485878"/>
              <a:ext cx="296545" cy="251460"/>
            </a:xfrm>
            <a:custGeom>
              <a:avLst/>
              <a:gdLst/>
              <a:ahLst/>
              <a:cxnLst/>
              <a:rect l="l" t="t" r="r" b="b"/>
              <a:pathLst>
                <a:path w="296545" h="251460">
                  <a:moveTo>
                    <a:pt x="296482" y="0"/>
                  </a:moveTo>
                  <a:lnTo>
                    <a:pt x="0" y="0"/>
                  </a:lnTo>
                  <a:lnTo>
                    <a:pt x="0" y="251396"/>
                  </a:lnTo>
                  <a:lnTo>
                    <a:pt x="296482" y="251396"/>
                  </a:lnTo>
                  <a:lnTo>
                    <a:pt x="296482" y="0"/>
                  </a:lnTo>
                  <a:close/>
                </a:path>
              </a:pathLst>
            </a:custGeom>
            <a:solidFill>
              <a:srgbClr val="F3A30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txBox="1"/>
          <p:nvPr/>
        </p:nvSpPr>
        <p:spPr>
          <a:xfrm>
            <a:off x="1313740" y="2043684"/>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23%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3584050" y="2601467"/>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16%</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5897034" y="2808732"/>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8%</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9107144" y="2479547"/>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1356412" y="1626108"/>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9%</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3584050" y="1976628"/>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32%</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5897034" y="2601467"/>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8%</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8124673" y="2677667"/>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12%</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34" name="object 34"/>
          <p:cNvGrpSpPr/>
          <p:nvPr/>
        </p:nvGrpSpPr>
        <p:grpSpPr>
          <a:xfrm>
            <a:off x="2150177" y="1516393"/>
            <a:ext cx="518795" cy="251460"/>
            <a:chOff x="2150177" y="1516393"/>
            <a:chExt cx="518795" cy="251460"/>
          </a:xfrm>
        </p:grpSpPr>
        <p:sp>
          <p:nvSpPr>
            <p:cNvPr id="35" name="object 35"/>
            <p:cNvSpPr/>
            <p:nvPr/>
          </p:nvSpPr>
          <p:spPr>
            <a:xfrm>
              <a:off x="2154939" y="1629393"/>
              <a:ext cx="217804" cy="12700"/>
            </a:xfrm>
            <a:custGeom>
              <a:avLst/>
              <a:gdLst/>
              <a:ahLst/>
              <a:cxnLst/>
              <a:rect l="l" t="t" r="r" b="b"/>
              <a:pathLst>
                <a:path w="217805" h="12700">
                  <a:moveTo>
                    <a:pt x="0" y="0"/>
                  </a:moveTo>
                  <a:lnTo>
                    <a:pt x="161540" y="12699"/>
                  </a:lnTo>
                  <a:lnTo>
                    <a:pt x="217471" y="12699"/>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2372410" y="1516393"/>
              <a:ext cx="296545" cy="251460"/>
            </a:xfrm>
            <a:custGeom>
              <a:avLst/>
              <a:gdLst/>
              <a:ahLst/>
              <a:cxnLst/>
              <a:rect l="l" t="t" r="r" b="b"/>
              <a:pathLst>
                <a:path w="296544" h="251460">
                  <a:moveTo>
                    <a:pt x="296481" y="0"/>
                  </a:moveTo>
                  <a:lnTo>
                    <a:pt x="0" y="0"/>
                  </a:lnTo>
                  <a:lnTo>
                    <a:pt x="0" y="251396"/>
                  </a:lnTo>
                  <a:lnTo>
                    <a:pt x="296481" y="251396"/>
                  </a:lnTo>
                  <a:lnTo>
                    <a:pt x="296481" y="0"/>
                  </a:lnTo>
                  <a:close/>
                </a:path>
              </a:pathLst>
            </a:custGeom>
            <a:solidFill>
              <a:srgbClr val="61AB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 name="object 37"/>
          <p:cNvSpPr txBox="1"/>
          <p:nvPr/>
        </p:nvSpPr>
        <p:spPr>
          <a:xfrm>
            <a:off x="2397810" y="1510284"/>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38" name="object 38"/>
          <p:cNvGrpSpPr/>
          <p:nvPr/>
        </p:nvGrpSpPr>
        <p:grpSpPr>
          <a:xfrm>
            <a:off x="1474489" y="1217109"/>
            <a:ext cx="7599680" cy="1416685"/>
            <a:chOff x="1474489" y="1217109"/>
            <a:chExt cx="7599680" cy="1416685"/>
          </a:xfrm>
        </p:grpSpPr>
        <p:sp>
          <p:nvSpPr>
            <p:cNvPr id="39" name="object 39"/>
            <p:cNvSpPr/>
            <p:nvPr/>
          </p:nvSpPr>
          <p:spPr>
            <a:xfrm>
              <a:off x="1479251" y="1221872"/>
              <a:ext cx="906144" cy="316865"/>
            </a:xfrm>
            <a:custGeom>
              <a:avLst/>
              <a:gdLst/>
              <a:ahLst/>
              <a:cxnLst/>
              <a:rect l="l" t="t" r="r" b="b"/>
              <a:pathLst>
                <a:path w="906144" h="316865">
                  <a:moveTo>
                    <a:pt x="0" y="316661"/>
                  </a:moveTo>
                  <a:lnTo>
                    <a:pt x="849420" y="0"/>
                  </a:lnTo>
                  <a:lnTo>
                    <a:pt x="905859"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6019874" y="2399695"/>
              <a:ext cx="829944" cy="177800"/>
            </a:xfrm>
            <a:custGeom>
              <a:avLst/>
              <a:gdLst/>
              <a:ahLst/>
              <a:cxnLst/>
              <a:rect l="l" t="t" r="r" b="b"/>
              <a:pathLst>
                <a:path w="829945" h="177800">
                  <a:moveTo>
                    <a:pt x="0" y="177241"/>
                  </a:moveTo>
                  <a:lnTo>
                    <a:pt x="771069" y="0"/>
                  </a:lnTo>
                  <a:lnTo>
                    <a:pt x="829659"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8290185" y="2197336"/>
              <a:ext cx="779145" cy="431800"/>
            </a:xfrm>
            <a:custGeom>
              <a:avLst/>
              <a:gdLst/>
              <a:ahLst/>
              <a:cxnLst/>
              <a:rect l="l" t="t" r="r" b="b"/>
              <a:pathLst>
                <a:path w="779145" h="431800">
                  <a:moveTo>
                    <a:pt x="0" y="431521"/>
                  </a:moveTo>
                  <a:lnTo>
                    <a:pt x="722750" y="0"/>
                  </a:lnTo>
                  <a:lnTo>
                    <a:pt x="778859"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p:nvPr/>
        </p:nvSpPr>
        <p:spPr>
          <a:xfrm>
            <a:off x="2385110" y="1096173"/>
            <a:ext cx="296545" cy="251460"/>
          </a:xfrm>
          <a:prstGeom prst="rect">
            <a:avLst/>
          </a:prstGeom>
          <a:solidFill>
            <a:srgbClr val="BC1C10"/>
          </a:solidFill>
        </p:spPr>
        <p:txBody>
          <a:bodyPr vert="horz" wrap="square" lIns="0" tIns="5715" rIns="0" bIns="0" rtlCol="0">
            <a:spAutoFit/>
          </a:bodyPr>
          <a:lstStyle/>
          <a:p>
            <a:pPr marL="38100" marR="0" lvl="0" indent="0" defTabSz="914400" eaLnBrk="1" fontAlgn="auto" latinLnBrk="0" hangingPunct="1">
              <a:lnSpc>
                <a:spcPct val="100000"/>
              </a:lnSpc>
              <a:spcBef>
                <a:spcPts val="45"/>
              </a:spcBef>
              <a:spcAft>
                <a:spcPts val="0"/>
              </a:spcAft>
              <a:buClrTx/>
              <a:buSzTx/>
              <a:buFontTx/>
              <a:buNone/>
              <a:tabLst/>
              <a:defRPr/>
            </a:pPr>
            <a:r>
              <a:rPr kumimoji="0" sz="1400" b="0" i="0" u="none" strike="noStrike" kern="0" cap="none" spc="-25" normalizeH="0" baseline="0" noProof="0">
                <a:ln>
                  <a:noFill/>
                </a:ln>
                <a:solidFill>
                  <a:srgbClr val="FFFFFF"/>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3626722" y="1458467"/>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8%</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p:nvPr/>
        </p:nvSpPr>
        <p:spPr>
          <a:xfrm>
            <a:off x="6849533" y="2273998"/>
            <a:ext cx="296545" cy="251460"/>
          </a:xfrm>
          <a:custGeom>
            <a:avLst/>
            <a:gdLst/>
            <a:ahLst/>
            <a:cxnLst/>
            <a:rect l="l" t="t" r="r" b="b"/>
            <a:pathLst>
              <a:path w="296545" h="251460">
                <a:moveTo>
                  <a:pt x="296481" y="0"/>
                </a:moveTo>
                <a:lnTo>
                  <a:pt x="0" y="0"/>
                </a:lnTo>
                <a:lnTo>
                  <a:pt x="0" y="251396"/>
                </a:lnTo>
                <a:lnTo>
                  <a:pt x="296481" y="251396"/>
                </a:lnTo>
                <a:lnTo>
                  <a:pt x="296481" y="0"/>
                </a:lnTo>
                <a:close/>
              </a:path>
            </a:pathLst>
          </a:custGeom>
          <a:solidFill>
            <a:srgbClr val="BC1C1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txBox="1"/>
          <p:nvPr/>
        </p:nvSpPr>
        <p:spPr>
          <a:xfrm>
            <a:off x="6874933" y="2266188"/>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2%</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p:nvPr/>
        </p:nvSpPr>
        <p:spPr>
          <a:xfrm>
            <a:off x="9069044" y="2071637"/>
            <a:ext cx="296545" cy="251460"/>
          </a:xfrm>
          <a:custGeom>
            <a:avLst/>
            <a:gdLst/>
            <a:ahLst/>
            <a:cxnLst/>
            <a:rect l="l" t="t" r="r" b="b"/>
            <a:pathLst>
              <a:path w="296545" h="251460">
                <a:moveTo>
                  <a:pt x="296482" y="0"/>
                </a:moveTo>
                <a:lnTo>
                  <a:pt x="0" y="0"/>
                </a:lnTo>
                <a:lnTo>
                  <a:pt x="0" y="251396"/>
                </a:lnTo>
                <a:lnTo>
                  <a:pt x="296482" y="251396"/>
                </a:lnTo>
                <a:lnTo>
                  <a:pt x="296482" y="0"/>
                </a:lnTo>
                <a:close/>
              </a:path>
            </a:pathLst>
          </a:custGeom>
          <a:solidFill>
            <a:srgbClr val="BC1C1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txBox="1"/>
          <p:nvPr/>
        </p:nvSpPr>
        <p:spPr>
          <a:xfrm>
            <a:off x="9094445" y="2065020"/>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1313740" y="3573779"/>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45%</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3584050" y="3326891"/>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26%</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5854362" y="3653028"/>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51%</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8124673" y="3951732"/>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74%</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52" name="object 52"/>
          <p:cNvGrpSpPr/>
          <p:nvPr/>
        </p:nvGrpSpPr>
        <p:grpSpPr>
          <a:xfrm>
            <a:off x="8961111" y="4912533"/>
            <a:ext cx="442595" cy="251460"/>
            <a:chOff x="8961111" y="4912533"/>
            <a:chExt cx="442595" cy="251460"/>
          </a:xfrm>
        </p:grpSpPr>
        <p:sp>
          <p:nvSpPr>
            <p:cNvPr id="53" name="object 53"/>
            <p:cNvSpPr/>
            <p:nvPr/>
          </p:nvSpPr>
          <p:spPr>
            <a:xfrm>
              <a:off x="8965873" y="5038232"/>
              <a:ext cx="141605" cy="12700"/>
            </a:xfrm>
            <a:custGeom>
              <a:avLst/>
              <a:gdLst/>
              <a:ahLst/>
              <a:cxnLst/>
              <a:rect l="l" t="t" r="r" b="b"/>
              <a:pathLst>
                <a:path w="141604" h="12700">
                  <a:moveTo>
                    <a:pt x="0" y="12702"/>
                  </a:moveTo>
                  <a:lnTo>
                    <a:pt x="83638" y="0"/>
                  </a:lnTo>
                  <a:lnTo>
                    <a:pt x="141271"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p:nvPr/>
          </p:nvSpPr>
          <p:spPr>
            <a:xfrm>
              <a:off x="9107144" y="4912533"/>
              <a:ext cx="296545" cy="251460"/>
            </a:xfrm>
            <a:custGeom>
              <a:avLst/>
              <a:gdLst/>
              <a:ahLst/>
              <a:cxnLst/>
              <a:rect l="l" t="t" r="r" b="b"/>
              <a:pathLst>
                <a:path w="296545" h="251460">
                  <a:moveTo>
                    <a:pt x="296482" y="0"/>
                  </a:moveTo>
                  <a:lnTo>
                    <a:pt x="0" y="0"/>
                  </a:lnTo>
                  <a:lnTo>
                    <a:pt x="0" y="251396"/>
                  </a:lnTo>
                  <a:lnTo>
                    <a:pt x="296482" y="251396"/>
                  </a:lnTo>
                  <a:lnTo>
                    <a:pt x="296482" y="0"/>
                  </a:lnTo>
                  <a:close/>
                </a:path>
              </a:pathLst>
            </a:custGeom>
            <a:solidFill>
              <a:srgbClr val="3C518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5" name="object 55"/>
          <p:cNvSpPr txBox="1"/>
          <p:nvPr/>
        </p:nvSpPr>
        <p:spPr>
          <a:xfrm>
            <a:off x="3584050" y="3796284"/>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10%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6" name="object 56"/>
          <p:cNvSpPr txBox="1"/>
          <p:nvPr/>
        </p:nvSpPr>
        <p:spPr>
          <a:xfrm>
            <a:off x="5854362" y="4549140"/>
            <a:ext cx="33147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0" normalizeH="0" baseline="0" noProof="0">
                <a:ln>
                  <a:noFill/>
                </a:ln>
                <a:solidFill>
                  <a:srgbClr val="FFFFFF"/>
                </a:solidFill>
                <a:effectLst/>
                <a:uLnTx/>
                <a:uFillTx/>
                <a:latin typeface="Arial"/>
                <a:cs typeface="Arial"/>
              </a:rPr>
              <a:t>18%</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7"/>
          <p:cNvSpPr txBox="1"/>
          <p:nvPr/>
        </p:nvSpPr>
        <p:spPr>
          <a:xfrm>
            <a:off x="9132545" y="4905755"/>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58" name="object 58"/>
          <p:cNvGrpSpPr/>
          <p:nvPr/>
        </p:nvGrpSpPr>
        <p:grpSpPr>
          <a:xfrm>
            <a:off x="4420489" y="3931521"/>
            <a:ext cx="417195" cy="251460"/>
            <a:chOff x="4420489" y="3931521"/>
            <a:chExt cx="417195" cy="251460"/>
          </a:xfrm>
        </p:grpSpPr>
        <p:sp>
          <p:nvSpPr>
            <p:cNvPr id="59" name="object 59"/>
            <p:cNvSpPr/>
            <p:nvPr/>
          </p:nvSpPr>
          <p:spPr>
            <a:xfrm>
              <a:off x="4425251" y="4057219"/>
              <a:ext cx="116205" cy="25400"/>
            </a:xfrm>
            <a:custGeom>
              <a:avLst/>
              <a:gdLst/>
              <a:ahLst/>
              <a:cxnLst/>
              <a:rect l="l" t="t" r="r" b="b"/>
              <a:pathLst>
                <a:path w="116204" h="25400">
                  <a:moveTo>
                    <a:pt x="0" y="25402"/>
                  </a:moveTo>
                  <a:lnTo>
                    <a:pt x="58357" y="0"/>
                  </a:lnTo>
                  <a:lnTo>
                    <a:pt x="115871" y="0"/>
                  </a:lnTo>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4541121" y="3931521"/>
              <a:ext cx="296545" cy="251460"/>
            </a:xfrm>
            <a:custGeom>
              <a:avLst/>
              <a:gdLst/>
              <a:ahLst/>
              <a:cxnLst/>
              <a:rect l="l" t="t" r="r" b="b"/>
              <a:pathLst>
                <a:path w="296545" h="251460">
                  <a:moveTo>
                    <a:pt x="296482" y="0"/>
                  </a:moveTo>
                  <a:lnTo>
                    <a:pt x="0" y="0"/>
                  </a:lnTo>
                  <a:lnTo>
                    <a:pt x="0" y="251397"/>
                  </a:lnTo>
                  <a:lnTo>
                    <a:pt x="296482" y="251397"/>
                  </a:lnTo>
                  <a:lnTo>
                    <a:pt x="296482" y="0"/>
                  </a:lnTo>
                  <a:close/>
                </a:path>
              </a:pathLst>
            </a:custGeom>
            <a:solidFill>
              <a:srgbClr val="7F7F7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1" name="object 61"/>
          <p:cNvSpPr txBox="1"/>
          <p:nvPr/>
        </p:nvSpPr>
        <p:spPr>
          <a:xfrm>
            <a:off x="4566522" y="3924300"/>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2%</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2" name="object 62"/>
          <p:cNvSpPr txBox="1"/>
          <p:nvPr/>
        </p:nvSpPr>
        <p:spPr>
          <a:xfrm>
            <a:off x="5897034" y="4896611"/>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9%</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63"/>
          <p:cNvSpPr txBox="1"/>
          <p:nvPr/>
        </p:nvSpPr>
        <p:spPr>
          <a:xfrm>
            <a:off x="8167345" y="5003292"/>
            <a:ext cx="24574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25" normalizeH="0" baseline="0" noProof="0">
                <a:ln>
                  <a:noFill/>
                </a:ln>
                <a:solidFill>
                  <a:srgbClr val="FFFFFF"/>
                </a:solidFill>
                <a:effectLst/>
                <a:uLnTx/>
                <a:uFillTx/>
                <a:latin typeface="Arial"/>
                <a:cs typeface="Arial"/>
              </a:rPr>
              <a:t>6%</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4" name="object 64"/>
          <p:cNvSpPr txBox="1">
            <a:spLocks noGrp="1"/>
          </p:cNvSpPr>
          <p:nvPr>
            <p:ph type="title"/>
          </p:nvPr>
        </p:nvSpPr>
        <p:spPr>
          <a:xfrm>
            <a:off x="969315" y="630427"/>
            <a:ext cx="1024890" cy="299720"/>
          </a:xfrm>
          <a:prstGeom prst="rect">
            <a:avLst/>
          </a:prstGeom>
        </p:spPr>
        <p:txBody>
          <a:bodyPr vert="horz" wrap="square" lIns="0" tIns="12700" rIns="0" bIns="0" rtlCol="0">
            <a:spAutoFit/>
          </a:bodyPr>
          <a:lstStyle/>
          <a:p>
            <a:pPr marL="12700">
              <a:lnSpc>
                <a:spcPct val="100000"/>
              </a:lnSpc>
              <a:spcBef>
                <a:spcPts val="100"/>
              </a:spcBef>
            </a:pPr>
            <a:r>
              <a:rPr sz="1800" b="0" spc="-140">
                <a:solidFill>
                  <a:srgbClr val="595959"/>
                </a:solidFill>
                <a:latin typeface="Arial"/>
                <a:cs typeface="Arial"/>
              </a:rPr>
              <a:t>Community</a:t>
            </a:r>
            <a:endParaRPr sz="1800">
              <a:latin typeface="Arial"/>
              <a:cs typeface="Arial"/>
            </a:endParaRPr>
          </a:p>
        </p:txBody>
      </p:sp>
      <p:sp>
        <p:nvSpPr>
          <p:cNvPr id="65" name="object 65"/>
          <p:cNvSpPr txBox="1"/>
          <p:nvPr/>
        </p:nvSpPr>
        <p:spPr>
          <a:xfrm>
            <a:off x="3036329" y="630427"/>
            <a:ext cx="14306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35" normalizeH="0" baseline="0" noProof="0">
                <a:ln>
                  <a:noFill/>
                </a:ln>
                <a:solidFill>
                  <a:srgbClr val="595959"/>
                </a:solidFill>
                <a:effectLst/>
                <a:uLnTx/>
                <a:uFillTx/>
                <a:latin typeface="Arial"/>
                <a:cs typeface="Arial"/>
              </a:rPr>
              <a:t>Undergraduates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66"/>
          <p:cNvSpPr txBox="1"/>
          <p:nvPr/>
        </p:nvSpPr>
        <p:spPr>
          <a:xfrm>
            <a:off x="5071785" y="630427"/>
            <a:ext cx="19018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55" normalizeH="0" baseline="0" noProof="0">
                <a:ln>
                  <a:noFill/>
                </a:ln>
                <a:solidFill>
                  <a:srgbClr val="595959"/>
                </a:solidFill>
                <a:effectLst/>
                <a:uLnTx/>
                <a:uFillTx/>
                <a:latin typeface="Arial"/>
                <a:cs typeface="Arial"/>
              </a:rPr>
              <a:t>Tenure-</a:t>
            </a:r>
            <a:r>
              <a:rPr kumimoji="0" sz="1800" b="0" i="0" u="none" strike="noStrike" kern="0" cap="none" spc="-105" normalizeH="0" baseline="0" noProof="0">
                <a:ln>
                  <a:noFill/>
                </a:ln>
                <a:solidFill>
                  <a:srgbClr val="595959"/>
                </a:solidFill>
                <a:effectLst/>
                <a:uLnTx/>
                <a:uFillTx/>
                <a:latin typeface="Arial"/>
                <a:cs typeface="Arial"/>
              </a:rPr>
              <a:t>Track</a:t>
            </a:r>
            <a:r>
              <a:rPr kumimoji="0" sz="1800" b="0" i="0" u="none" strike="noStrike" kern="0" cap="none" spc="-65" normalizeH="0" baseline="0" noProof="0">
                <a:ln>
                  <a:noFill/>
                </a:ln>
                <a:solidFill>
                  <a:srgbClr val="595959"/>
                </a:solidFill>
                <a:effectLst/>
                <a:uLnTx/>
                <a:uFillTx/>
                <a:latin typeface="Arial"/>
                <a:cs typeface="Arial"/>
              </a:rPr>
              <a:t> </a:t>
            </a:r>
            <a:r>
              <a:rPr kumimoji="0" sz="1800" b="0" i="0" u="none" strike="noStrike" kern="0" cap="none" spc="-95" normalizeH="0" baseline="0" noProof="0">
                <a:ln>
                  <a:noFill/>
                </a:ln>
                <a:solidFill>
                  <a:srgbClr val="595959"/>
                </a:solidFill>
                <a:effectLst/>
                <a:uLnTx/>
                <a:uFillTx/>
                <a:latin typeface="Arial"/>
                <a:cs typeface="Arial"/>
              </a:rPr>
              <a:t>Faculty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7"/>
          <p:cNvSpPr txBox="1"/>
          <p:nvPr/>
        </p:nvSpPr>
        <p:spPr>
          <a:xfrm>
            <a:off x="7572856" y="630427"/>
            <a:ext cx="143129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65" normalizeH="0" baseline="0" noProof="0">
                <a:ln>
                  <a:noFill/>
                </a:ln>
                <a:solidFill>
                  <a:srgbClr val="595959"/>
                </a:solidFill>
                <a:effectLst/>
                <a:uLnTx/>
                <a:uFillTx/>
                <a:latin typeface="Arial"/>
                <a:cs typeface="Arial"/>
              </a:rPr>
              <a:t>Tenured</a:t>
            </a:r>
            <a:r>
              <a:rPr kumimoji="0" sz="1800" b="0" i="0" u="none" strike="noStrike" kern="0" cap="none" spc="-5" normalizeH="0" baseline="0" noProof="0">
                <a:ln>
                  <a:noFill/>
                </a:ln>
                <a:solidFill>
                  <a:srgbClr val="595959"/>
                </a:solidFill>
                <a:effectLst/>
                <a:uLnTx/>
                <a:uFillTx/>
                <a:latin typeface="Arial"/>
                <a:cs typeface="Arial"/>
              </a:rPr>
              <a:t> </a:t>
            </a:r>
            <a:r>
              <a:rPr kumimoji="0" sz="1800" b="0" i="0" u="none" strike="noStrike" kern="0" cap="none" spc="-110" normalizeH="0" baseline="0" noProof="0">
                <a:ln>
                  <a:noFill/>
                </a:ln>
                <a:solidFill>
                  <a:srgbClr val="595959"/>
                </a:solidFill>
                <a:effectLst/>
                <a:uLnTx/>
                <a:uFillTx/>
                <a:latin typeface="Arial"/>
                <a:cs typeface="Arial"/>
              </a:rPr>
              <a:t>Faculty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8"/>
          <p:cNvSpPr/>
          <p:nvPr/>
        </p:nvSpPr>
        <p:spPr>
          <a:xfrm>
            <a:off x="10106272" y="1826776"/>
            <a:ext cx="102870" cy="102870"/>
          </a:xfrm>
          <a:custGeom>
            <a:avLst/>
            <a:gdLst/>
            <a:ahLst/>
            <a:cxnLst/>
            <a:rect l="l" t="t" r="r" b="b"/>
            <a:pathLst>
              <a:path w="102870" h="102869">
                <a:moveTo>
                  <a:pt x="102842" y="0"/>
                </a:moveTo>
                <a:lnTo>
                  <a:pt x="0" y="0"/>
                </a:lnTo>
                <a:lnTo>
                  <a:pt x="0" y="102842"/>
                </a:lnTo>
                <a:lnTo>
                  <a:pt x="102842" y="102842"/>
                </a:lnTo>
                <a:lnTo>
                  <a:pt x="102842" y="0"/>
                </a:lnTo>
                <a:close/>
              </a:path>
            </a:pathLst>
          </a:custGeom>
          <a:solidFill>
            <a:srgbClr val="1896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p:cNvSpPr txBox="1"/>
          <p:nvPr/>
        </p:nvSpPr>
        <p:spPr>
          <a:xfrm>
            <a:off x="10243073" y="1688084"/>
            <a:ext cx="1075690" cy="34086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a:ln>
                  <a:noFill/>
                </a:ln>
                <a:solidFill>
                  <a:srgbClr val="595959"/>
                </a:solidFill>
                <a:effectLst/>
                <a:uLnTx/>
                <a:uFillTx/>
                <a:latin typeface="Arial"/>
                <a:cs typeface="Arial"/>
              </a:rPr>
              <a:t>Black</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136525" lvl="0" indent="0" defTabSz="914400" eaLnBrk="1" fontAlgn="auto" latinLnBrk="0" hangingPunct="1">
              <a:lnSpc>
                <a:spcPct val="161900"/>
              </a:lnSpc>
              <a:spcBef>
                <a:spcPts val="5"/>
              </a:spcBef>
              <a:spcAft>
                <a:spcPts val="0"/>
              </a:spcAft>
              <a:buClrTx/>
              <a:buSzTx/>
              <a:buFontTx/>
              <a:buNone/>
              <a:tabLst/>
              <a:defRPr/>
            </a:pPr>
            <a:r>
              <a:rPr kumimoji="0" sz="1800" b="0" i="0" u="none" strike="noStrike" kern="0" cap="none" spc="-10" normalizeH="0" baseline="0" noProof="0">
                <a:ln>
                  <a:noFill/>
                </a:ln>
                <a:solidFill>
                  <a:srgbClr val="595959"/>
                </a:solidFill>
                <a:effectLst/>
                <a:uLnTx/>
                <a:uFillTx/>
                <a:latin typeface="Arial"/>
                <a:cs typeface="Arial"/>
              </a:rPr>
              <a:t>Latine Asian </a:t>
            </a:r>
            <a:r>
              <a:rPr kumimoji="0" sz="1800" b="0" i="0" u="none" strike="noStrike" kern="0" cap="none" spc="-170" normalizeH="0" baseline="0" noProof="0">
                <a:ln>
                  <a:noFill/>
                </a:ln>
                <a:solidFill>
                  <a:srgbClr val="595959"/>
                </a:solidFill>
                <a:effectLst/>
                <a:uLnTx/>
                <a:uFillTx/>
                <a:latin typeface="Arial"/>
                <a:cs typeface="Arial"/>
              </a:rPr>
              <a:t>Indigenous </a:t>
            </a:r>
            <a:r>
              <a:rPr kumimoji="0" sz="1800" b="0" i="0" u="none" strike="noStrike" kern="0" cap="none" spc="-90" normalizeH="0" baseline="0" noProof="0">
                <a:ln>
                  <a:noFill/>
                </a:ln>
                <a:solidFill>
                  <a:srgbClr val="595959"/>
                </a:solidFill>
                <a:effectLst/>
                <a:uLnTx/>
                <a:uFillTx/>
                <a:latin typeface="Arial"/>
                <a:cs typeface="Arial"/>
              </a:rPr>
              <a:t>Multiracial </a:t>
            </a:r>
            <a:r>
              <a:rPr kumimoji="0" sz="1800" b="0" i="0" u="none" strike="noStrike" kern="0" cap="none" spc="-10" normalizeH="0" baseline="0" noProof="0">
                <a:ln>
                  <a:noFill/>
                </a:ln>
                <a:solidFill>
                  <a:srgbClr val="595959"/>
                </a:solidFill>
                <a:effectLst/>
                <a:uLnTx/>
                <a:uFillTx/>
                <a:latin typeface="Arial"/>
                <a:cs typeface="Arial"/>
              </a:rPr>
              <a:t>White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ts val="3500"/>
              </a:lnSpc>
              <a:spcBef>
                <a:spcPts val="120"/>
              </a:spcBef>
              <a:spcAft>
                <a:spcPts val="0"/>
              </a:spcAft>
              <a:buClrTx/>
              <a:buSzTx/>
              <a:buFontTx/>
              <a:buNone/>
              <a:tabLst/>
              <a:defRPr/>
            </a:pPr>
            <a:r>
              <a:rPr kumimoji="0" sz="1800" b="0" i="0" u="none" strike="noStrike" kern="0" cap="none" spc="-135" normalizeH="0" baseline="0" noProof="0">
                <a:ln>
                  <a:noFill/>
                </a:ln>
                <a:solidFill>
                  <a:srgbClr val="595959"/>
                </a:solidFill>
                <a:effectLst/>
                <a:uLnTx/>
                <a:uFillTx/>
                <a:latin typeface="Arial"/>
                <a:cs typeface="Arial"/>
              </a:rPr>
              <a:t>International </a:t>
            </a:r>
            <a:r>
              <a:rPr kumimoji="0" sz="1800" b="0" i="0" u="none" strike="noStrike" kern="0" cap="none" spc="-55" normalizeH="0" baseline="0" noProof="0">
                <a:ln>
                  <a:noFill/>
                </a:ln>
                <a:solidFill>
                  <a:srgbClr val="595959"/>
                </a:solidFill>
                <a:effectLst/>
                <a:uLnTx/>
                <a:uFillTx/>
                <a:latin typeface="Arial"/>
                <a:cs typeface="Arial"/>
              </a:rPr>
              <a:t>Unknown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70"/>
          <p:cNvSpPr/>
          <p:nvPr/>
        </p:nvSpPr>
        <p:spPr>
          <a:xfrm>
            <a:off x="10106272" y="2271030"/>
            <a:ext cx="102870" cy="102870"/>
          </a:xfrm>
          <a:custGeom>
            <a:avLst/>
            <a:gdLst/>
            <a:ahLst/>
            <a:cxnLst/>
            <a:rect l="l" t="t" r="r" b="b"/>
            <a:pathLst>
              <a:path w="102870" h="102869">
                <a:moveTo>
                  <a:pt x="102842" y="0"/>
                </a:moveTo>
                <a:lnTo>
                  <a:pt x="0" y="0"/>
                </a:lnTo>
                <a:lnTo>
                  <a:pt x="0" y="102840"/>
                </a:lnTo>
                <a:lnTo>
                  <a:pt x="102842" y="102840"/>
                </a:lnTo>
                <a:lnTo>
                  <a:pt x="102842" y="0"/>
                </a:lnTo>
                <a:close/>
              </a:path>
            </a:pathLst>
          </a:custGeom>
          <a:solidFill>
            <a:srgbClr val="F3A30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10106272" y="2715282"/>
            <a:ext cx="102870" cy="102870"/>
          </a:xfrm>
          <a:custGeom>
            <a:avLst/>
            <a:gdLst/>
            <a:ahLst/>
            <a:cxnLst/>
            <a:rect l="l" t="t" r="r" b="b"/>
            <a:pathLst>
              <a:path w="102870" h="102869">
                <a:moveTo>
                  <a:pt x="102842" y="0"/>
                </a:moveTo>
                <a:lnTo>
                  <a:pt x="0" y="0"/>
                </a:lnTo>
                <a:lnTo>
                  <a:pt x="0" y="102842"/>
                </a:lnTo>
                <a:lnTo>
                  <a:pt x="102842" y="102842"/>
                </a:lnTo>
                <a:lnTo>
                  <a:pt x="102842" y="0"/>
                </a:lnTo>
                <a:close/>
              </a:path>
            </a:pathLst>
          </a:custGeom>
          <a:solidFill>
            <a:srgbClr val="732A8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10106272" y="3159535"/>
            <a:ext cx="102870" cy="102870"/>
          </a:xfrm>
          <a:custGeom>
            <a:avLst/>
            <a:gdLst/>
            <a:ahLst/>
            <a:cxnLst/>
            <a:rect l="l" t="t" r="r" b="b"/>
            <a:pathLst>
              <a:path w="102870" h="102870">
                <a:moveTo>
                  <a:pt x="102842" y="0"/>
                </a:moveTo>
                <a:lnTo>
                  <a:pt x="0" y="0"/>
                </a:lnTo>
                <a:lnTo>
                  <a:pt x="0" y="102842"/>
                </a:lnTo>
                <a:lnTo>
                  <a:pt x="102842" y="102842"/>
                </a:lnTo>
                <a:lnTo>
                  <a:pt x="102842" y="0"/>
                </a:lnTo>
                <a:close/>
              </a:path>
            </a:pathLst>
          </a:custGeom>
          <a:solidFill>
            <a:srgbClr val="61AB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10106272" y="3603788"/>
            <a:ext cx="102870" cy="102870"/>
          </a:xfrm>
          <a:custGeom>
            <a:avLst/>
            <a:gdLst/>
            <a:ahLst/>
            <a:cxnLst/>
            <a:rect l="l" t="t" r="r" b="b"/>
            <a:pathLst>
              <a:path w="102870" h="102870">
                <a:moveTo>
                  <a:pt x="102842" y="0"/>
                </a:moveTo>
                <a:lnTo>
                  <a:pt x="0" y="0"/>
                </a:lnTo>
                <a:lnTo>
                  <a:pt x="0" y="102842"/>
                </a:lnTo>
                <a:lnTo>
                  <a:pt x="102842" y="102842"/>
                </a:lnTo>
                <a:lnTo>
                  <a:pt x="102842" y="0"/>
                </a:lnTo>
                <a:close/>
              </a:path>
            </a:pathLst>
          </a:custGeom>
          <a:solidFill>
            <a:srgbClr val="BC1C1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object 74"/>
          <p:cNvSpPr/>
          <p:nvPr/>
        </p:nvSpPr>
        <p:spPr>
          <a:xfrm>
            <a:off x="10106272" y="4048042"/>
            <a:ext cx="102870" cy="102870"/>
          </a:xfrm>
          <a:custGeom>
            <a:avLst/>
            <a:gdLst/>
            <a:ahLst/>
            <a:cxnLst/>
            <a:rect l="l" t="t" r="r" b="b"/>
            <a:pathLst>
              <a:path w="102870" h="102870">
                <a:moveTo>
                  <a:pt x="102842" y="0"/>
                </a:moveTo>
                <a:lnTo>
                  <a:pt x="0" y="0"/>
                </a:lnTo>
                <a:lnTo>
                  <a:pt x="0" y="102842"/>
                </a:lnTo>
                <a:lnTo>
                  <a:pt x="102842" y="102842"/>
                </a:lnTo>
                <a:lnTo>
                  <a:pt x="102842" y="0"/>
                </a:lnTo>
                <a:close/>
              </a:path>
            </a:pathLst>
          </a:custGeom>
          <a:solidFill>
            <a:srgbClr val="6C6B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object 75"/>
          <p:cNvSpPr/>
          <p:nvPr/>
        </p:nvSpPr>
        <p:spPr>
          <a:xfrm>
            <a:off x="10106272" y="4492294"/>
            <a:ext cx="102870" cy="102870"/>
          </a:xfrm>
          <a:custGeom>
            <a:avLst/>
            <a:gdLst/>
            <a:ahLst/>
            <a:cxnLst/>
            <a:rect l="l" t="t" r="r" b="b"/>
            <a:pathLst>
              <a:path w="102870" h="102870">
                <a:moveTo>
                  <a:pt x="102842" y="0"/>
                </a:moveTo>
                <a:lnTo>
                  <a:pt x="0" y="0"/>
                </a:lnTo>
                <a:lnTo>
                  <a:pt x="0" y="102842"/>
                </a:lnTo>
                <a:lnTo>
                  <a:pt x="102842" y="102842"/>
                </a:lnTo>
                <a:lnTo>
                  <a:pt x="102842" y="0"/>
                </a:lnTo>
                <a:close/>
              </a:path>
            </a:pathLst>
          </a:custGeom>
          <a:solidFill>
            <a:srgbClr val="0356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p:nvPr/>
        </p:nvSpPr>
        <p:spPr>
          <a:xfrm>
            <a:off x="10106272" y="4936548"/>
            <a:ext cx="102870" cy="102870"/>
          </a:xfrm>
          <a:custGeom>
            <a:avLst/>
            <a:gdLst/>
            <a:ahLst/>
            <a:cxnLst/>
            <a:rect l="l" t="t" r="r" b="b"/>
            <a:pathLst>
              <a:path w="102870" h="102870">
                <a:moveTo>
                  <a:pt x="102842" y="0"/>
                </a:moveTo>
                <a:lnTo>
                  <a:pt x="0" y="0"/>
                </a:lnTo>
                <a:lnTo>
                  <a:pt x="0" y="102842"/>
                </a:lnTo>
                <a:lnTo>
                  <a:pt x="102842" y="102842"/>
                </a:lnTo>
                <a:lnTo>
                  <a:pt x="102842" y="0"/>
                </a:lnTo>
                <a:close/>
              </a:path>
            </a:pathLst>
          </a:custGeom>
          <a:solidFill>
            <a:srgbClr val="7F7F7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TextBox 76">
            <a:extLst>
              <a:ext uri="{FF2B5EF4-FFF2-40B4-BE49-F238E27FC236}">
                <a16:creationId xmlns:a16="http://schemas.microsoft.com/office/drawing/2014/main" id="{17C55D27-C138-B706-DAD5-84555D672119}"/>
              </a:ext>
            </a:extLst>
          </p:cNvPr>
          <p:cNvSpPr txBox="1"/>
          <p:nvPr/>
        </p:nvSpPr>
        <p:spPr>
          <a:xfrm>
            <a:off x="8475458" y="6269546"/>
            <a:ext cx="3649910" cy="369332"/>
          </a:xfrm>
          <a:prstGeom prst="rect">
            <a:avLst/>
          </a:prstGeom>
          <a:noFill/>
        </p:spPr>
        <p:txBody>
          <a:bodyPr wrap="none" rtlCol="0">
            <a:spAutoFit/>
          </a:bodyPr>
          <a:lstStyle/>
          <a:p>
            <a:r>
              <a:rPr lang="en-US">
                <a:solidFill>
                  <a:schemeClr val="bg2"/>
                </a:solidFill>
              </a:rPr>
              <a:t>Courtesy of Lindsey Malcom-</a:t>
            </a:r>
            <a:r>
              <a:rPr lang="en-US" err="1">
                <a:solidFill>
                  <a:schemeClr val="bg2"/>
                </a:solidFill>
              </a:rPr>
              <a:t>Piqueux</a:t>
            </a:r>
            <a:endParaRPr lang="en-US">
              <a:solidFill>
                <a:schemeClr val="bg2"/>
              </a:solidFill>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A2937D-A507-4405-A7EC-ECFD927F3D3C}"/>
              </a:ext>
            </a:extLst>
          </p:cNvPr>
          <p:cNvSpPr txBox="1"/>
          <p:nvPr/>
        </p:nvSpPr>
        <p:spPr>
          <a:xfrm>
            <a:off x="6620750" y="6546536"/>
            <a:ext cx="6058182" cy="246221"/>
          </a:xfrm>
          <a:prstGeom prst="rect">
            <a:avLst/>
          </a:prstGeom>
          <a:noFill/>
        </p:spPr>
        <p:txBody>
          <a:bodyPr wrap="square" rtlCol="0">
            <a:spAutoFit/>
          </a:bodyPr>
          <a:lstStyle/>
          <a:p>
            <a:pPr>
              <a:defRPr/>
            </a:pPr>
            <a:r>
              <a:rPr lang="en-US" sz="1000" dirty="0">
                <a:solidFill>
                  <a:srgbClr val="FFFFFF"/>
                </a:solidFill>
                <a:latin typeface="Calibri"/>
              </a:rPr>
              <a:t>NCSES Interactive Data Tool, Graduate Students by Demographic Characteristics and Enrollment</a:t>
            </a:r>
          </a:p>
        </p:txBody>
      </p:sp>
      <p:pic>
        <p:nvPicPr>
          <p:cNvPr id="7" name="Picture 2">
            <a:extLst>
              <a:ext uri="{FF2B5EF4-FFF2-40B4-BE49-F238E27FC236}">
                <a16:creationId xmlns:a16="http://schemas.microsoft.com/office/drawing/2014/main" id="{F37B04E3-C646-41A5-A433-613D9A2130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6"/>
          <a:stretch/>
        </p:blipFill>
        <p:spPr bwMode="auto">
          <a:xfrm>
            <a:off x="1012005" y="2964444"/>
            <a:ext cx="2669910" cy="33090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a:extLst>
              <a:ext uri="{FF2B5EF4-FFF2-40B4-BE49-F238E27FC236}">
                <a16:creationId xmlns:a16="http://schemas.microsoft.com/office/drawing/2014/main" id="{5600CA69-4733-4B4D-9488-5B0DFA659A66}"/>
              </a:ext>
            </a:extLst>
          </p:cNvPr>
          <p:cNvSpPr txBox="1"/>
          <p:nvPr/>
        </p:nvSpPr>
        <p:spPr>
          <a:xfrm>
            <a:off x="6620750" y="887034"/>
            <a:ext cx="4668012" cy="892552"/>
          </a:xfrm>
          <a:prstGeom prst="rect">
            <a:avLst/>
          </a:prstGeom>
          <a:noFill/>
        </p:spPr>
        <p:txBody>
          <a:bodyPr wrap="square" rtlCol="0">
            <a:spAutoFit/>
          </a:bodyPr>
          <a:lstStyle/>
          <a:p>
            <a:pPr marL="285750" indent="-285750">
              <a:buFont typeface="Arial" panose="020B0604020202020204" pitchFamily="34" charset="0"/>
              <a:buChar char="•"/>
              <a:defRPr/>
            </a:pPr>
            <a:r>
              <a:rPr lang="en-US" sz="2000" dirty="0">
                <a:solidFill>
                  <a:srgbClr val="000000"/>
                </a:solidFill>
                <a:latin typeface="Calibri"/>
              </a:rPr>
              <a:t>Intersectionality is a key consideration</a:t>
            </a:r>
          </a:p>
          <a:p>
            <a:pPr marL="285750" indent="-285750">
              <a:buFont typeface="Arial" panose="020B0604020202020204" pitchFamily="34" charset="0"/>
              <a:buChar char="•"/>
              <a:defRPr/>
            </a:pPr>
            <a:endParaRPr lang="en-US" sz="1200" dirty="0">
              <a:solidFill>
                <a:srgbClr val="000000"/>
              </a:solidFill>
              <a:latin typeface="Calibri"/>
            </a:endParaRPr>
          </a:p>
          <a:p>
            <a:pPr marL="285750" indent="-285750">
              <a:buFont typeface="Arial" panose="020B0604020202020204" pitchFamily="34" charset="0"/>
              <a:buChar char="•"/>
              <a:defRPr/>
            </a:pPr>
            <a:r>
              <a:rPr lang="en-US" sz="2000" dirty="0">
                <a:solidFill>
                  <a:srgbClr val="000000"/>
                </a:solidFill>
                <a:latin typeface="Calibri"/>
              </a:rPr>
              <a:t>Differences across STEMM fields</a:t>
            </a:r>
          </a:p>
        </p:txBody>
      </p:sp>
      <p:grpSp>
        <p:nvGrpSpPr>
          <p:cNvPr id="14" name="Group 13">
            <a:extLst>
              <a:ext uri="{FF2B5EF4-FFF2-40B4-BE49-F238E27FC236}">
                <a16:creationId xmlns:a16="http://schemas.microsoft.com/office/drawing/2014/main" id="{DF04FC47-552A-4626-8530-BFADCF096019}"/>
              </a:ext>
            </a:extLst>
          </p:cNvPr>
          <p:cNvGrpSpPr/>
          <p:nvPr/>
        </p:nvGrpSpPr>
        <p:grpSpPr>
          <a:xfrm>
            <a:off x="37817" y="76332"/>
            <a:ext cx="6058183" cy="2894951"/>
            <a:chOff x="0" y="0"/>
            <a:chExt cx="6058183" cy="2894951"/>
          </a:xfrm>
        </p:grpSpPr>
        <p:pic>
          <p:nvPicPr>
            <p:cNvPr id="4" name="Picture 3">
              <a:extLst>
                <a:ext uri="{FF2B5EF4-FFF2-40B4-BE49-F238E27FC236}">
                  <a16:creationId xmlns:a16="http://schemas.microsoft.com/office/drawing/2014/main" id="{27A43F57-1F6F-4234-B953-2B7664926F6F}"/>
                </a:ext>
              </a:extLst>
            </p:cNvPr>
            <p:cNvPicPr>
              <a:picLocks noChangeAspect="1"/>
            </p:cNvPicPr>
            <p:nvPr/>
          </p:nvPicPr>
          <p:blipFill>
            <a:blip r:embed="rId4"/>
            <a:stretch>
              <a:fillRect/>
            </a:stretch>
          </p:blipFill>
          <p:spPr>
            <a:xfrm>
              <a:off x="0" y="0"/>
              <a:ext cx="6058183" cy="2894951"/>
            </a:xfrm>
            <a:prstGeom prst="rect">
              <a:avLst/>
            </a:prstGeom>
          </p:spPr>
        </p:pic>
        <p:sp>
          <p:nvSpPr>
            <p:cNvPr id="5" name="TextBox 4">
              <a:extLst>
                <a:ext uri="{FF2B5EF4-FFF2-40B4-BE49-F238E27FC236}">
                  <a16:creationId xmlns:a16="http://schemas.microsoft.com/office/drawing/2014/main" id="{2C8D9497-22E3-4635-A2FA-4D7F2AA937FD}"/>
                </a:ext>
              </a:extLst>
            </p:cNvPr>
            <p:cNvSpPr txBox="1"/>
            <p:nvPr/>
          </p:nvSpPr>
          <p:spPr>
            <a:xfrm>
              <a:off x="4377192" y="586647"/>
              <a:ext cx="1387504" cy="400110"/>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White, Non-Hispanic Women</a:t>
              </a:r>
            </a:p>
          </p:txBody>
        </p:sp>
        <p:sp>
          <p:nvSpPr>
            <p:cNvPr id="8" name="TextBox 7">
              <a:extLst>
                <a:ext uri="{FF2B5EF4-FFF2-40B4-BE49-F238E27FC236}">
                  <a16:creationId xmlns:a16="http://schemas.microsoft.com/office/drawing/2014/main" id="{9EAD47C6-A5C7-4F79-B0C6-ECD3D3BC829C}"/>
                </a:ext>
              </a:extLst>
            </p:cNvPr>
            <p:cNvSpPr txBox="1"/>
            <p:nvPr/>
          </p:nvSpPr>
          <p:spPr>
            <a:xfrm>
              <a:off x="4377192" y="978016"/>
              <a:ext cx="1387504" cy="400110"/>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White, Non-Hispanic Men</a:t>
              </a:r>
            </a:p>
          </p:txBody>
        </p:sp>
        <p:sp>
          <p:nvSpPr>
            <p:cNvPr id="9" name="TextBox 8">
              <a:extLst>
                <a:ext uri="{FF2B5EF4-FFF2-40B4-BE49-F238E27FC236}">
                  <a16:creationId xmlns:a16="http://schemas.microsoft.com/office/drawing/2014/main" id="{AC77070C-8776-4EAC-839A-0877BE705EB5}"/>
                </a:ext>
              </a:extLst>
            </p:cNvPr>
            <p:cNvSpPr txBox="1"/>
            <p:nvPr/>
          </p:nvSpPr>
          <p:spPr>
            <a:xfrm>
              <a:off x="4377191" y="1432993"/>
              <a:ext cx="1618091" cy="246221"/>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All Other Women</a:t>
              </a:r>
            </a:p>
          </p:txBody>
        </p:sp>
        <p:sp>
          <p:nvSpPr>
            <p:cNvPr id="10" name="TextBox 9">
              <a:extLst>
                <a:ext uri="{FF2B5EF4-FFF2-40B4-BE49-F238E27FC236}">
                  <a16:creationId xmlns:a16="http://schemas.microsoft.com/office/drawing/2014/main" id="{6BD39F1C-BF78-4A4D-8B18-3EC262CA21FE}"/>
                </a:ext>
              </a:extLst>
            </p:cNvPr>
            <p:cNvSpPr txBox="1"/>
            <p:nvPr/>
          </p:nvSpPr>
          <p:spPr>
            <a:xfrm>
              <a:off x="4377192" y="1819225"/>
              <a:ext cx="1618091" cy="246221"/>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All Other Men</a:t>
              </a:r>
            </a:p>
          </p:txBody>
        </p:sp>
        <p:sp>
          <p:nvSpPr>
            <p:cNvPr id="11" name="TextBox 10">
              <a:extLst>
                <a:ext uri="{FF2B5EF4-FFF2-40B4-BE49-F238E27FC236}">
                  <a16:creationId xmlns:a16="http://schemas.microsoft.com/office/drawing/2014/main" id="{7E32D119-B602-4E10-885A-5975B876A161}"/>
                </a:ext>
              </a:extLst>
            </p:cNvPr>
            <p:cNvSpPr txBox="1"/>
            <p:nvPr/>
          </p:nvSpPr>
          <p:spPr>
            <a:xfrm>
              <a:off x="4198289" y="108658"/>
              <a:ext cx="1334785" cy="408623"/>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Engineering</a:t>
              </a:r>
            </a:p>
          </p:txBody>
        </p:sp>
      </p:grpSp>
      <p:grpSp>
        <p:nvGrpSpPr>
          <p:cNvPr id="12" name="Group 11">
            <a:extLst>
              <a:ext uri="{FF2B5EF4-FFF2-40B4-BE49-F238E27FC236}">
                <a16:creationId xmlns:a16="http://schemas.microsoft.com/office/drawing/2014/main" id="{1329BEB7-97E7-4396-843A-9D50D15E76CD}"/>
              </a:ext>
            </a:extLst>
          </p:cNvPr>
          <p:cNvGrpSpPr/>
          <p:nvPr/>
        </p:nvGrpSpPr>
        <p:grpSpPr>
          <a:xfrm>
            <a:off x="4330821" y="2496082"/>
            <a:ext cx="7395690" cy="4030907"/>
            <a:chOff x="3986184" y="2991031"/>
            <a:chExt cx="6681816" cy="3641821"/>
          </a:xfrm>
        </p:grpSpPr>
        <p:pic>
          <p:nvPicPr>
            <p:cNvPr id="2" name="Picture 1">
              <a:extLst>
                <a:ext uri="{FF2B5EF4-FFF2-40B4-BE49-F238E27FC236}">
                  <a16:creationId xmlns:a16="http://schemas.microsoft.com/office/drawing/2014/main" id="{707E4F84-990A-4685-A361-1E96D237B300}"/>
                </a:ext>
              </a:extLst>
            </p:cNvPr>
            <p:cNvPicPr>
              <a:picLocks noChangeAspect="1"/>
            </p:cNvPicPr>
            <p:nvPr/>
          </p:nvPicPr>
          <p:blipFill>
            <a:blip r:embed="rId5"/>
            <a:stretch>
              <a:fillRect/>
            </a:stretch>
          </p:blipFill>
          <p:spPr>
            <a:xfrm>
              <a:off x="3986184" y="2991031"/>
              <a:ext cx="6681816" cy="3641821"/>
            </a:xfrm>
            <a:prstGeom prst="rect">
              <a:avLst/>
            </a:prstGeom>
          </p:spPr>
        </p:pic>
        <p:sp>
          <p:nvSpPr>
            <p:cNvPr id="13" name="TextBox 12">
              <a:extLst>
                <a:ext uri="{FF2B5EF4-FFF2-40B4-BE49-F238E27FC236}">
                  <a16:creationId xmlns:a16="http://schemas.microsoft.com/office/drawing/2014/main" id="{8D135312-0CBD-4A08-989D-1027265B53FC}"/>
                </a:ext>
              </a:extLst>
            </p:cNvPr>
            <p:cNvSpPr txBox="1"/>
            <p:nvPr/>
          </p:nvSpPr>
          <p:spPr>
            <a:xfrm>
              <a:off x="4887403" y="6397660"/>
              <a:ext cx="278295"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Men</a:t>
              </a:r>
            </a:p>
          </p:txBody>
        </p:sp>
        <p:sp>
          <p:nvSpPr>
            <p:cNvPr id="15" name="TextBox 14">
              <a:extLst>
                <a:ext uri="{FF2B5EF4-FFF2-40B4-BE49-F238E27FC236}">
                  <a16:creationId xmlns:a16="http://schemas.microsoft.com/office/drawing/2014/main" id="{8C68E19A-2FDB-4D7A-BA9B-D579336D157E}"/>
                </a:ext>
              </a:extLst>
            </p:cNvPr>
            <p:cNvSpPr txBox="1"/>
            <p:nvPr/>
          </p:nvSpPr>
          <p:spPr>
            <a:xfrm>
              <a:off x="5776781" y="6397660"/>
              <a:ext cx="278295"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Men</a:t>
              </a:r>
            </a:p>
          </p:txBody>
        </p:sp>
        <p:sp>
          <p:nvSpPr>
            <p:cNvPr id="16" name="TextBox 15">
              <a:extLst>
                <a:ext uri="{FF2B5EF4-FFF2-40B4-BE49-F238E27FC236}">
                  <a16:creationId xmlns:a16="http://schemas.microsoft.com/office/drawing/2014/main" id="{37B02026-67AA-4E9B-A922-E980D63CED71}"/>
                </a:ext>
              </a:extLst>
            </p:cNvPr>
            <p:cNvSpPr txBox="1"/>
            <p:nvPr/>
          </p:nvSpPr>
          <p:spPr>
            <a:xfrm>
              <a:off x="6930892" y="6397660"/>
              <a:ext cx="278295"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Men</a:t>
              </a:r>
            </a:p>
          </p:txBody>
        </p:sp>
        <p:sp>
          <p:nvSpPr>
            <p:cNvPr id="17" name="TextBox 16">
              <a:extLst>
                <a:ext uri="{FF2B5EF4-FFF2-40B4-BE49-F238E27FC236}">
                  <a16:creationId xmlns:a16="http://schemas.microsoft.com/office/drawing/2014/main" id="{E327BD5D-8D56-4E17-9700-2985ABF115D7}"/>
                </a:ext>
              </a:extLst>
            </p:cNvPr>
            <p:cNvSpPr txBox="1"/>
            <p:nvPr/>
          </p:nvSpPr>
          <p:spPr>
            <a:xfrm>
              <a:off x="7638463" y="6398731"/>
              <a:ext cx="335951"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Women</a:t>
              </a:r>
            </a:p>
          </p:txBody>
        </p:sp>
        <p:sp>
          <p:nvSpPr>
            <p:cNvPr id="18" name="TextBox 17">
              <a:extLst>
                <a:ext uri="{FF2B5EF4-FFF2-40B4-BE49-F238E27FC236}">
                  <a16:creationId xmlns:a16="http://schemas.microsoft.com/office/drawing/2014/main" id="{54438BB2-BA52-4374-A8ED-A3EABEBC5D67}"/>
                </a:ext>
              </a:extLst>
            </p:cNvPr>
            <p:cNvSpPr txBox="1"/>
            <p:nvPr/>
          </p:nvSpPr>
          <p:spPr>
            <a:xfrm>
              <a:off x="8623474" y="6397660"/>
              <a:ext cx="335951"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Women</a:t>
              </a:r>
            </a:p>
          </p:txBody>
        </p:sp>
        <p:sp>
          <p:nvSpPr>
            <p:cNvPr id="19" name="TextBox 18">
              <a:extLst>
                <a:ext uri="{FF2B5EF4-FFF2-40B4-BE49-F238E27FC236}">
                  <a16:creationId xmlns:a16="http://schemas.microsoft.com/office/drawing/2014/main" id="{F9B494B2-1613-455D-A4E0-C97AC3E3D8C3}"/>
                </a:ext>
              </a:extLst>
            </p:cNvPr>
            <p:cNvSpPr txBox="1"/>
            <p:nvPr/>
          </p:nvSpPr>
          <p:spPr>
            <a:xfrm>
              <a:off x="9873027" y="6397660"/>
              <a:ext cx="335951" cy="215444"/>
            </a:xfrm>
            <a:prstGeom prst="rect">
              <a:avLst/>
            </a:prstGeom>
            <a:solidFill>
              <a:schemeClr val="bg1"/>
            </a:solidFill>
          </p:spPr>
          <p:txBody>
            <a:bodyPr wrap="square" lIns="0" tIns="0" rIns="0" bIns="91440" rtlCol="0">
              <a:spAutoFit/>
            </a:bodyPr>
            <a:lstStyle/>
            <a:p>
              <a:r>
                <a:rPr lang="en-US" sz="900" dirty="0">
                  <a:solidFill>
                    <a:schemeClr val="bg1">
                      <a:lumMod val="50000"/>
                    </a:schemeClr>
                  </a:solidFill>
                </a:rPr>
                <a:t>Women</a:t>
              </a:r>
            </a:p>
          </p:txBody>
        </p:sp>
      </p:grpSp>
    </p:spTree>
    <p:extLst>
      <p:ext uri="{BB962C8B-B14F-4D97-AF65-F5344CB8AC3E}">
        <p14:creationId xmlns:p14="http://schemas.microsoft.com/office/powerpoint/2010/main" val="13427071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2E815-127C-4D46-AF7D-9A5320A1B86D}"/>
              </a:ext>
            </a:extLst>
          </p:cNvPr>
          <p:cNvSpPr/>
          <p:nvPr/>
        </p:nvSpPr>
        <p:spPr>
          <a:xfrm>
            <a:off x="4414837" y="6119336"/>
            <a:ext cx="5334000" cy="738664"/>
          </a:xfrm>
          <a:prstGeom prst="rect">
            <a:avLst/>
          </a:prstGeom>
        </p:spPr>
        <p:txBody>
          <a:bodyPr wrap="square">
            <a:spAutoFit/>
          </a:bodyPr>
          <a:lstStyle/>
          <a:p>
            <a:pPr>
              <a:defRPr/>
            </a:pPr>
            <a:r>
              <a:rPr lang="en-US" sz="1400" dirty="0">
                <a:solidFill>
                  <a:srgbClr val="FFFFFF"/>
                </a:solidFill>
                <a:latin typeface="Lora"/>
              </a:rPr>
              <a:t>Matyas, M.L., and Malcom, S.M. Women, Minorities, and Persons with Physical Disabilities in Science and Engineering. American Association for the Advancement of Science, 1991.</a:t>
            </a:r>
            <a:endParaRPr lang="en-US" sz="1400" dirty="0">
              <a:solidFill>
                <a:srgbClr val="FFFFFF"/>
              </a:solidFill>
              <a:latin typeface="Calibri"/>
            </a:endParaRPr>
          </a:p>
        </p:txBody>
      </p:sp>
      <p:sp>
        <p:nvSpPr>
          <p:cNvPr id="2" name="TextBox 1">
            <a:extLst>
              <a:ext uri="{FF2B5EF4-FFF2-40B4-BE49-F238E27FC236}">
                <a16:creationId xmlns:a16="http://schemas.microsoft.com/office/drawing/2014/main" id="{9A476849-E071-4D8D-BF9A-1F7F1F3887FF}"/>
              </a:ext>
            </a:extLst>
          </p:cNvPr>
          <p:cNvSpPr txBox="1"/>
          <p:nvPr/>
        </p:nvSpPr>
        <p:spPr>
          <a:xfrm>
            <a:off x="1756229" y="2352373"/>
            <a:ext cx="2583543" cy="1569660"/>
          </a:xfrm>
          <a:prstGeom prst="rect">
            <a:avLst/>
          </a:prstGeom>
          <a:noFill/>
        </p:spPr>
        <p:txBody>
          <a:bodyPr wrap="square" rtlCol="0">
            <a:spAutoFit/>
          </a:bodyPr>
          <a:lstStyle/>
          <a:p>
            <a:pPr>
              <a:defRPr/>
            </a:pPr>
            <a:r>
              <a:rPr lang="en-US" sz="3200" dirty="0">
                <a:solidFill>
                  <a:srgbClr val="3C5184"/>
                </a:solidFill>
                <a:latin typeface="Calibri"/>
              </a:rPr>
              <a:t>Why hasn’t the needle moved?</a:t>
            </a:r>
          </a:p>
        </p:txBody>
      </p:sp>
      <p:pic>
        <p:nvPicPr>
          <p:cNvPr id="6" name="Picture 5" descr="A close up of text on a white background&#10;&#10;Description automatically generated">
            <a:extLst>
              <a:ext uri="{FF2B5EF4-FFF2-40B4-BE49-F238E27FC236}">
                <a16:creationId xmlns:a16="http://schemas.microsoft.com/office/drawing/2014/main" id="{69E14E5C-3954-4C33-97B8-9987BA7CCD09}"/>
              </a:ext>
            </a:extLst>
          </p:cNvPr>
          <p:cNvPicPr>
            <a:picLocks noChangeAspect="1"/>
          </p:cNvPicPr>
          <p:nvPr/>
        </p:nvPicPr>
        <p:blipFill>
          <a:blip r:embed="rId3"/>
          <a:stretch>
            <a:fillRect/>
          </a:stretch>
        </p:blipFill>
        <p:spPr>
          <a:xfrm>
            <a:off x="3962724" y="846483"/>
            <a:ext cx="5786113" cy="5215651"/>
          </a:xfrm>
          <a:prstGeom prst="rect">
            <a:avLst/>
          </a:prstGeom>
        </p:spPr>
      </p:pic>
      <p:sp>
        <p:nvSpPr>
          <p:cNvPr id="7" name="TextBox 6">
            <a:extLst>
              <a:ext uri="{FF2B5EF4-FFF2-40B4-BE49-F238E27FC236}">
                <a16:creationId xmlns:a16="http://schemas.microsoft.com/office/drawing/2014/main" id="{D6776662-DD15-4BA5-8005-8A06763F4DF6}"/>
              </a:ext>
            </a:extLst>
          </p:cNvPr>
          <p:cNvSpPr txBox="1"/>
          <p:nvPr/>
        </p:nvSpPr>
        <p:spPr>
          <a:xfrm>
            <a:off x="3242045" y="235847"/>
            <a:ext cx="5707909" cy="646331"/>
          </a:xfrm>
          <a:prstGeom prst="rect">
            <a:avLst/>
          </a:prstGeom>
          <a:noFill/>
        </p:spPr>
        <p:txBody>
          <a:bodyPr wrap="none" rtlCol="0">
            <a:spAutoFit/>
          </a:bodyPr>
          <a:lstStyle/>
          <a:p>
            <a:r>
              <a:rPr lang="en-US" sz="3600" dirty="0">
                <a:solidFill>
                  <a:schemeClr val="tx2"/>
                </a:solidFill>
              </a:rPr>
              <a:t>Model for meaningful change</a:t>
            </a:r>
          </a:p>
        </p:txBody>
      </p:sp>
    </p:spTree>
    <p:extLst>
      <p:ext uri="{BB962C8B-B14F-4D97-AF65-F5344CB8AC3E}">
        <p14:creationId xmlns:p14="http://schemas.microsoft.com/office/powerpoint/2010/main" val="24028556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1DC79C-AD21-F567-3190-C12D7DD2A8C2}"/>
              </a:ext>
            </a:extLst>
          </p:cNvPr>
          <p:cNvGrpSpPr/>
          <p:nvPr/>
        </p:nvGrpSpPr>
        <p:grpSpPr>
          <a:xfrm>
            <a:off x="419735" y="1465567"/>
            <a:ext cx="11352529" cy="3373164"/>
            <a:chOff x="523520" y="1867011"/>
            <a:chExt cx="11352529" cy="3373164"/>
          </a:xfrm>
        </p:grpSpPr>
        <p:pic>
          <p:nvPicPr>
            <p:cNvPr id="2" name="Picture 1">
              <a:extLst>
                <a:ext uri="{FF2B5EF4-FFF2-40B4-BE49-F238E27FC236}">
                  <a16:creationId xmlns:a16="http://schemas.microsoft.com/office/drawing/2014/main" id="{095350A4-E3C3-4E20-B0A8-35875564F1C4}"/>
                </a:ext>
              </a:extLst>
            </p:cNvPr>
            <p:cNvPicPr>
              <a:picLocks noChangeAspect="1"/>
            </p:cNvPicPr>
            <p:nvPr/>
          </p:nvPicPr>
          <p:blipFill>
            <a:blip r:embed="rId3"/>
            <a:stretch>
              <a:fillRect/>
            </a:stretch>
          </p:blipFill>
          <p:spPr>
            <a:xfrm>
              <a:off x="5053130" y="1867011"/>
              <a:ext cx="2242132" cy="3358215"/>
            </a:xfrm>
            <a:prstGeom prst="rect">
              <a:avLst/>
            </a:prstGeom>
          </p:spPr>
        </p:pic>
        <p:pic>
          <p:nvPicPr>
            <p:cNvPr id="3" name="Picture 2" descr="https://www.nap.edu/cover/25038/450">
              <a:extLst>
                <a:ext uri="{FF2B5EF4-FFF2-40B4-BE49-F238E27FC236}">
                  <a16:creationId xmlns:a16="http://schemas.microsoft.com/office/drawing/2014/main" id="{C52A5F88-D7C4-4CC1-AB71-28724BF3C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325" y="1867012"/>
              <a:ext cx="2242132" cy="337316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https://www.nap.edu/cover/21739/450">
              <a:extLst>
                <a:ext uri="{FF2B5EF4-FFF2-40B4-BE49-F238E27FC236}">
                  <a16:creationId xmlns:a16="http://schemas.microsoft.com/office/drawing/2014/main" id="{8D1AC137-0F24-4131-8D67-2C466F73E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20" y="1867012"/>
              <a:ext cx="2242132" cy="336319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3C211BCD-BDD6-4A3B-AF6A-7780928CD19E}"/>
                </a:ext>
              </a:extLst>
            </p:cNvPr>
            <p:cNvPicPr>
              <a:picLocks noChangeAspect="1"/>
            </p:cNvPicPr>
            <p:nvPr/>
          </p:nvPicPr>
          <p:blipFill>
            <a:blip r:embed="rId6"/>
            <a:stretch>
              <a:fillRect/>
            </a:stretch>
          </p:blipFill>
          <p:spPr>
            <a:xfrm>
              <a:off x="7317935" y="1871283"/>
              <a:ext cx="2297146" cy="3356583"/>
            </a:xfrm>
            <a:prstGeom prst="rect">
              <a:avLst/>
            </a:prstGeom>
          </p:spPr>
        </p:pic>
        <p:pic>
          <p:nvPicPr>
            <p:cNvPr id="1026" name="Picture 2" descr="Transforming Trajectories for Women of Color in Tech">
              <a:extLst>
                <a:ext uri="{FF2B5EF4-FFF2-40B4-BE49-F238E27FC236}">
                  <a16:creationId xmlns:a16="http://schemas.microsoft.com/office/drawing/2014/main" id="{35B06EC8-BA8E-6B60-37EC-3B305D79C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3917" y="1867011"/>
              <a:ext cx="2242132" cy="33631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2810408"/>
      </p:ext>
    </p:extLst>
  </p:cSld>
  <p:clrMapOvr>
    <a:masterClrMapping/>
  </p:clrMapOvr>
  <p:transition spd="slow">
    <p:push/>
  </p:transition>
</p:sld>
</file>

<file path=ppt/theme/theme1.xml><?xml version="1.0" encoding="utf-8"?>
<a:theme xmlns:a="http://schemas.openxmlformats.org/drawingml/2006/main" name="1_Custom Design">
  <a:themeElements>
    <a:clrScheme name="SEA Change">
      <a:dk1>
        <a:srgbClr val="000000"/>
      </a:dk1>
      <a:lt1>
        <a:srgbClr val="FFFFFF"/>
      </a:lt1>
      <a:dk2>
        <a:srgbClr val="03569A"/>
      </a:dk2>
      <a:lt2>
        <a:srgbClr val="C6EAF8"/>
      </a:lt2>
      <a:accent1>
        <a:srgbClr val="5B5B5B"/>
      </a:accent1>
      <a:accent2>
        <a:srgbClr val="F3A303"/>
      </a:accent2>
      <a:accent3>
        <a:srgbClr val="3C5184"/>
      </a:accent3>
      <a:accent4>
        <a:srgbClr val="BC1C10"/>
      </a:accent4>
      <a:accent5>
        <a:srgbClr val="D85622"/>
      </a:accent5>
      <a:accent6>
        <a:srgbClr val="908F63"/>
      </a:accent6>
      <a:hlink>
        <a:srgbClr val="9ADCF9"/>
      </a:hlink>
      <a:folHlink>
        <a:srgbClr val="187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AS_SeaChangePowerPoint_Template 101017" id="{D8050CDB-0CFE-471D-B3CF-768CD267EB7C}" vid="{BF63B6A0-AA0A-4134-B27F-F5974FF3EE22}"/>
    </a:ext>
  </a:extLst>
</a:theme>
</file>

<file path=ppt/theme/theme2.xml><?xml version="1.0" encoding="utf-8"?>
<a:theme xmlns:a="http://schemas.openxmlformats.org/drawingml/2006/main" name="Custom Design">
  <a:themeElements>
    <a:clrScheme name="SEA Change">
      <a:dk1>
        <a:srgbClr val="000000"/>
      </a:dk1>
      <a:lt1>
        <a:srgbClr val="FFFFFF"/>
      </a:lt1>
      <a:dk2>
        <a:srgbClr val="03569A"/>
      </a:dk2>
      <a:lt2>
        <a:srgbClr val="C6EAF8"/>
      </a:lt2>
      <a:accent1>
        <a:srgbClr val="5B5B5B"/>
      </a:accent1>
      <a:accent2>
        <a:srgbClr val="F3A303"/>
      </a:accent2>
      <a:accent3>
        <a:srgbClr val="3C5184"/>
      </a:accent3>
      <a:accent4>
        <a:srgbClr val="BC1C10"/>
      </a:accent4>
      <a:accent5>
        <a:srgbClr val="D85622"/>
      </a:accent5>
      <a:accent6>
        <a:srgbClr val="908F63"/>
      </a:accent6>
      <a:hlink>
        <a:srgbClr val="9ADCF9"/>
      </a:hlink>
      <a:folHlink>
        <a:srgbClr val="187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AS_SeaChangePowerPoint_Template 101017" id="{D8050CDB-0CFE-471D-B3CF-768CD267EB7C}" vid="{AD2DB411-9080-4D70-9F37-D34038AE0B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06cecf-81b6-42e0-9730-042dee79b8f2" xsi:nil="true"/>
    <lcf76f155ced4ddcb4097134ff3c332f xmlns="7c3ca999-5ece-4f65-a68f-b1d000ebf8b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B26BBBCDA3E34EA29744D4CD63EDF7" ma:contentTypeVersion="17" ma:contentTypeDescription="Create a new document." ma:contentTypeScope="" ma:versionID="c78b21aec1e790f1b42afbb807778911">
  <xsd:schema xmlns:xsd="http://www.w3.org/2001/XMLSchema" xmlns:xs="http://www.w3.org/2001/XMLSchema" xmlns:p="http://schemas.microsoft.com/office/2006/metadata/properties" xmlns:ns2="7c3ca999-5ece-4f65-a68f-b1d000ebf8bf" xmlns:ns3="2506cecf-81b6-42e0-9730-042dee79b8f2" targetNamespace="http://schemas.microsoft.com/office/2006/metadata/properties" ma:root="true" ma:fieldsID="b67677f41a2a76ec0b49e7a3ec37b7ce" ns2:_="" ns3:_="">
    <xsd:import namespace="7c3ca999-5ece-4f65-a68f-b1d000ebf8bf"/>
    <xsd:import namespace="2506cecf-81b6-42e0-9730-042dee79b8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3ca999-5ece-4f65-a68f-b1d000ebf8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d33ac8-9b48-47c2-9bd4-2188deb7ab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06cecf-81b6-42e0-9730-042dee79b8f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566629-4279-4cba-a193-11c281be3eae}" ma:internalName="TaxCatchAll" ma:showField="CatchAllData" ma:web="2506cecf-81b6-42e0-9730-042dee79b8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BDD225-3FDD-43E5-AC8A-A5E451807736}">
  <ds:schemaRefs>
    <ds:schemaRef ds:uri="http://schemas.microsoft.com/office/2006/metadata/properties"/>
    <ds:schemaRef ds:uri="http://schemas.microsoft.com/office/infopath/2007/PartnerControls"/>
    <ds:schemaRef ds:uri="2506cecf-81b6-42e0-9730-042dee79b8f2"/>
    <ds:schemaRef ds:uri="7c3ca999-5ece-4f65-a68f-b1d000ebf8bf"/>
  </ds:schemaRefs>
</ds:datastoreItem>
</file>

<file path=customXml/itemProps2.xml><?xml version="1.0" encoding="utf-8"?>
<ds:datastoreItem xmlns:ds="http://schemas.openxmlformats.org/officeDocument/2006/customXml" ds:itemID="{53FFE110-0082-42BB-A786-6A00DF3D0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3ca999-5ece-4f65-a68f-b1d000ebf8bf"/>
    <ds:schemaRef ds:uri="2506cecf-81b6-42e0-9730-042dee79b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D374CF-A33B-47BD-94B5-2BB1ECC50C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AAAS_SeaChangePowerPoint_Template 101017</Template>
  <TotalTime>29991</TotalTime>
  <Words>4189</Words>
  <Application>Microsoft Office PowerPoint</Application>
  <PresentationFormat>Widescreen</PresentationFormat>
  <Paragraphs>313</Paragraphs>
  <Slides>27</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Cabin</vt:lpstr>
      <vt:lpstr>Calibri</vt:lpstr>
      <vt:lpstr>Courier New</vt:lpstr>
      <vt:lpstr>Futura Bk BT</vt:lpstr>
      <vt:lpstr>Helvetica</vt:lpstr>
      <vt:lpstr>Lora</vt:lpstr>
      <vt:lpstr>Verdana Pro Cond SemiBold</vt:lpstr>
      <vt:lpstr>Wingdings</vt:lpstr>
      <vt:lpstr>1_Custom Design</vt:lpstr>
      <vt:lpstr>Custom Design</vt:lpstr>
      <vt:lpstr>Making Diversity, Equity, and Inclusion in STEMM the Norm</vt:lpstr>
      <vt:lpstr>Arguments for Diversity</vt:lpstr>
      <vt:lpstr>PowerPoint Presentation</vt:lpstr>
      <vt:lpstr>Why do we need to see change?</vt:lpstr>
      <vt:lpstr>PowerPoint Presentation</vt:lpstr>
      <vt:lpstr>Community</vt:lpstr>
      <vt:lpstr>PowerPoint Presentation</vt:lpstr>
      <vt:lpstr>PowerPoint Presentation</vt:lpstr>
      <vt:lpstr>PowerPoint Presentation</vt:lpstr>
      <vt:lpstr>Equality Charters Process:  Adapted Globally</vt:lpstr>
      <vt:lpstr>PowerPoint Presentation</vt:lpstr>
      <vt:lpstr>PowerPoint Presentation</vt:lpstr>
      <vt:lpstr>PowerPoint Presentation</vt:lpstr>
      <vt:lpstr>SEA Change</vt:lpstr>
      <vt:lpstr>PowerPoint Presentation</vt:lpstr>
      <vt:lpstr>SEA Change Port of Call</vt:lpstr>
      <vt:lpstr>SEA Change Community</vt:lpstr>
      <vt:lpstr>SEA Change Institute</vt:lpstr>
      <vt:lpstr>PowerPoint Presentation</vt:lpstr>
      <vt:lpstr>PowerPoint Presentation</vt:lpstr>
      <vt:lpstr>PowerPoint Presentation</vt:lpstr>
      <vt:lpstr>PowerPoint Presentation</vt:lpstr>
      <vt:lpstr>SEA Change Immersive Cohort Model</vt:lpstr>
      <vt:lpstr>SEA Change Immersive Cohort Model </vt:lpstr>
      <vt:lpstr>Use what you already have!</vt:lpstr>
      <vt:lpstr>Annual Membership</vt:lpstr>
      <vt:lpstr>Questions?</vt:lpstr>
    </vt:vector>
  </TitlesOfParts>
  <Company>AAAS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Disciplinary involvement in a national initiative</dc:title>
  <dc:creator>Beth Ruedi</dc:creator>
  <cp:lastModifiedBy>Beth Ruedi</cp:lastModifiedBy>
  <cp:revision>236</cp:revision>
  <cp:lastPrinted>2019-09-11T11:42:03Z</cp:lastPrinted>
  <dcterms:created xsi:type="dcterms:W3CDTF">2017-10-27T15:04:39Z</dcterms:created>
  <dcterms:modified xsi:type="dcterms:W3CDTF">2022-08-17T20:16:11Z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0x01010057B26BBBCDA3E34EA29744D4CD63EDF7</vt:lpwstr>
  </property>
  <property fmtid="{D5CDD505-2E9C-101B-9397-08002B2CF9AE}" pid="3" name="MediaServiceImageTags">
    <vt:lpwstr/>
  </property>
</Properties>
</file>